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73" r:id="rId4"/>
    <p:sldId id="261" r:id="rId5"/>
    <p:sldId id="262" r:id="rId6"/>
    <p:sldId id="276" r:id="rId7"/>
    <p:sldId id="282" r:id="rId8"/>
    <p:sldId id="288" r:id="rId9"/>
    <p:sldId id="287" r:id="rId10"/>
    <p:sldId id="284" r:id="rId11"/>
    <p:sldId id="286" r:id="rId12"/>
    <p:sldId id="285" r:id="rId13"/>
    <p:sldId id="278" r:id="rId14"/>
    <p:sldId id="263" r:id="rId15"/>
    <p:sldId id="271" r:id="rId16"/>
    <p:sldId id="270" r:id="rId17"/>
    <p:sldId id="269" r:id="rId18"/>
    <p:sldId id="281" r:id="rId19"/>
    <p:sldId id="283" r:id="rId20"/>
    <p:sldId id="277" r:id="rId21"/>
    <p:sldId id="27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p:restoredTop sz="94651"/>
  </p:normalViewPr>
  <p:slideViewPr>
    <p:cSldViewPr snapToGrid="0">
      <p:cViewPr varScale="1">
        <p:scale>
          <a:sx n="112" d="100"/>
          <a:sy n="112" d="100"/>
        </p:scale>
        <p:origin x="224"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008A-CFCB-2DB1-758C-6AE69ADA4E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25EB2E-433A-B4D9-2BAF-0562A5544B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C36A9B-77F3-8D0F-0AB6-5EB97F5AFCCD}"/>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5" name="Footer Placeholder 4">
            <a:extLst>
              <a:ext uri="{FF2B5EF4-FFF2-40B4-BE49-F238E27FC236}">
                <a16:creationId xmlns:a16="http://schemas.microsoft.com/office/drawing/2014/main" id="{AE625705-3B3F-E60C-1A51-6F79A5F7A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B26A5-A736-D5F7-AF92-7CD55411FCDC}"/>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528513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A30F-DB35-7CFE-0A32-9E9066D315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FF681C-C41C-544A-681E-DCE29A331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2DB76-7EFD-EF24-F6D1-DF342FBB04C8}"/>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5" name="Footer Placeholder 4">
            <a:extLst>
              <a:ext uri="{FF2B5EF4-FFF2-40B4-BE49-F238E27FC236}">
                <a16:creationId xmlns:a16="http://schemas.microsoft.com/office/drawing/2014/main" id="{01E11E8B-AC55-B1C3-99E4-D668F5726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DC940-F0FF-F879-E9B4-E0676F3AA721}"/>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4545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7164A-5C3A-7631-76C4-62F608F9EC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FE44D5-B7CF-FCCB-2808-5A06973AD1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E4148-03C1-3263-633A-C464C330D0D5}"/>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5" name="Footer Placeholder 4">
            <a:extLst>
              <a:ext uri="{FF2B5EF4-FFF2-40B4-BE49-F238E27FC236}">
                <a16:creationId xmlns:a16="http://schemas.microsoft.com/office/drawing/2014/main" id="{ACD9C3DB-3E59-6223-326E-A5FA14692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B0394-A71F-B23A-F516-EB23ACB9BCC9}"/>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43370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359C-1484-109E-063C-B8C9397DFF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FD05AC-F6E6-9C93-4E82-A9762321BF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A6496-41EB-C03C-849F-2010B0E73FAB}"/>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5" name="Footer Placeholder 4">
            <a:extLst>
              <a:ext uri="{FF2B5EF4-FFF2-40B4-BE49-F238E27FC236}">
                <a16:creationId xmlns:a16="http://schemas.microsoft.com/office/drawing/2014/main" id="{41AA0D52-9210-41A2-1CC4-D92AD24A2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FEB1C-086B-D769-5862-FF7C353DD4B0}"/>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42412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16A4-AAE0-B09A-6A20-23F13D0E05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73D0EE-A1A1-D2CE-2515-4AF59685E5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64F5D8-7EFF-DF20-EC6F-BF6473DA409B}"/>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5" name="Footer Placeholder 4">
            <a:extLst>
              <a:ext uri="{FF2B5EF4-FFF2-40B4-BE49-F238E27FC236}">
                <a16:creationId xmlns:a16="http://schemas.microsoft.com/office/drawing/2014/main" id="{74BF5DC0-CA43-4EF9-C91C-942911AC3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F5756-9768-E2F5-0EA6-F847D4C293C9}"/>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3671093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D2EE-C6FC-781F-AC62-E71381D9B0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B070F0-5AE2-6CD9-FBBD-5958DEB6C7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4FFD57-C8CD-DD11-3309-2DAFD39D1E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7DE9E-8082-2AA5-FE0D-EBFF640022EE}"/>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6" name="Footer Placeholder 5">
            <a:extLst>
              <a:ext uri="{FF2B5EF4-FFF2-40B4-BE49-F238E27FC236}">
                <a16:creationId xmlns:a16="http://schemas.microsoft.com/office/drawing/2014/main" id="{89A226F4-E468-87A0-064B-0089ABAF94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4A0D2A-6887-5276-6DDC-46BA316DD47B}"/>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240277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E8FA-426A-BBFC-3A9D-3DBFE2079E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F31BC1-C45A-31C1-1674-F686360AF7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133EE4-D1FA-CA43-BE4F-C13AA4C6BA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B47AEE-4031-5590-9BFA-F6BBF95109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256666-7DC5-3758-219D-49D7821407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733BF-F830-2932-1AF3-4F443C02B11F}"/>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8" name="Footer Placeholder 7">
            <a:extLst>
              <a:ext uri="{FF2B5EF4-FFF2-40B4-BE49-F238E27FC236}">
                <a16:creationId xmlns:a16="http://schemas.microsoft.com/office/drawing/2014/main" id="{4F20EBAF-689E-6EAC-2064-21DA70B411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89A22-30AE-2943-08BC-07E89BCFC26B}"/>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390096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83B9-8999-69F5-7117-C3E913C6E3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7BF800-0A7B-0622-4172-AF35B776ADF5}"/>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4" name="Footer Placeholder 3">
            <a:extLst>
              <a:ext uri="{FF2B5EF4-FFF2-40B4-BE49-F238E27FC236}">
                <a16:creationId xmlns:a16="http://schemas.microsoft.com/office/drawing/2014/main" id="{4E0B3080-D415-3D7E-A55C-E5D3F2E70B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07E8C-9E64-EE13-DF70-0CC07362E656}"/>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2981057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FCD129-44FF-DF73-A431-E1D67C434ED6}"/>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3" name="Footer Placeholder 2">
            <a:extLst>
              <a:ext uri="{FF2B5EF4-FFF2-40B4-BE49-F238E27FC236}">
                <a16:creationId xmlns:a16="http://schemas.microsoft.com/office/drawing/2014/main" id="{F36C97C4-6ACB-77CF-35DF-5A9201873B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2020ED-F582-3E79-7B11-07BC0D3D2CAD}"/>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2003583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F880-E903-0A4F-5C06-F1652004F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BC493B-FB84-5553-05B9-14DB777FB9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E546B2-9FBC-CD0E-0741-15EE87ED2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E4977-22B9-A167-9843-CB3048A86BCB}"/>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6" name="Footer Placeholder 5">
            <a:extLst>
              <a:ext uri="{FF2B5EF4-FFF2-40B4-BE49-F238E27FC236}">
                <a16:creationId xmlns:a16="http://schemas.microsoft.com/office/drawing/2014/main" id="{03328440-1B9C-8B95-10BA-729447E0FC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B04A-8185-0344-19B7-290058ED05B8}"/>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4144625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657C-9088-D7FB-A3FE-0E3050FFF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8EC0F-5CD8-E13C-2DAF-642549932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44A114-256B-0AB0-1F71-55939D958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7144EC-CAA1-5EAD-F317-E93687FE0E16}"/>
              </a:ext>
            </a:extLst>
          </p:cNvPr>
          <p:cNvSpPr>
            <a:spLocks noGrp="1"/>
          </p:cNvSpPr>
          <p:nvPr>
            <p:ph type="dt" sz="half" idx="10"/>
          </p:nvPr>
        </p:nvSpPr>
        <p:spPr/>
        <p:txBody>
          <a:bodyPr/>
          <a:lstStyle/>
          <a:p>
            <a:fld id="{2A1FEB4B-A72B-BF47-A942-CE54F99F701A}" type="datetimeFigureOut">
              <a:rPr lang="en-US" smtClean="0"/>
              <a:t>10/26/22</a:t>
            </a:fld>
            <a:endParaRPr lang="en-US"/>
          </a:p>
        </p:txBody>
      </p:sp>
      <p:sp>
        <p:nvSpPr>
          <p:cNvPr id="6" name="Footer Placeholder 5">
            <a:extLst>
              <a:ext uri="{FF2B5EF4-FFF2-40B4-BE49-F238E27FC236}">
                <a16:creationId xmlns:a16="http://schemas.microsoft.com/office/drawing/2014/main" id="{978582E9-13EE-97E9-259B-0831FC5BA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1B909-31C5-8061-6DC9-146F3EAFE2B8}"/>
              </a:ext>
            </a:extLst>
          </p:cNvPr>
          <p:cNvSpPr>
            <a:spLocks noGrp="1"/>
          </p:cNvSpPr>
          <p:nvPr>
            <p:ph type="sldNum" sz="quarter" idx="12"/>
          </p:nvPr>
        </p:nvSpPr>
        <p:spPr/>
        <p:txBody>
          <a:bodyPr/>
          <a:lstStyle/>
          <a:p>
            <a:fld id="{EA533875-FD8F-534B-8837-48E90B7B73E3}" type="slidenum">
              <a:rPr lang="en-US" smtClean="0"/>
              <a:t>‹#›</a:t>
            </a:fld>
            <a:endParaRPr lang="en-US"/>
          </a:p>
        </p:txBody>
      </p:sp>
    </p:spTree>
    <p:extLst>
      <p:ext uri="{BB962C8B-B14F-4D97-AF65-F5344CB8AC3E}">
        <p14:creationId xmlns:p14="http://schemas.microsoft.com/office/powerpoint/2010/main" val="192714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50B5AC-E59E-42BD-EB6F-7E1678AB4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ABE757-D3C1-094A-4F93-E726B6286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6DCCB-BE84-25A0-37FE-F0D92CE9D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FEB4B-A72B-BF47-A942-CE54F99F701A}" type="datetimeFigureOut">
              <a:rPr lang="en-US" smtClean="0"/>
              <a:t>10/26/22</a:t>
            </a:fld>
            <a:endParaRPr lang="en-US"/>
          </a:p>
        </p:txBody>
      </p:sp>
      <p:sp>
        <p:nvSpPr>
          <p:cNvPr id="5" name="Footer Placeholder 4">
            <a:extLst>
              <a:ext uri="{FF2B5EF4-FFF2-40B4-BE49-F238E27FC236}">
                <a16:creationId xmlns:a16="http://schemas.microsoft.com/office/drawing/2014/main" id="{1E34F4AA-E2A0-442C-BFE0-27A61E2E07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7D19A3-C9A7-B5B9-542A-75BBF4A6FE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33875-FD8F-534B-8837-48E90B7B73E3}" type="slidenum">
              <a:rPr lang="en-US" smtClean="0"/>
              <a:t>‹#›</a:t>
            </a:fld>
            <a:endParaRPr lang="en-US"/>
          </a:p>
        </p:txBody>
      </p:sp>
    </p:spTree>
    <p:extLst>
      <p:ext uri="{BB962C8B-B14F-4D97-AF65-F5344CB8AC3E}">
        <p14:creationId xmlns:p14="http://schemas.microsoft.com/office/powerpoint/2010/main" val="2531160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eft Bracket 22">
            <a:extLst>
              <a:ext uri="{FF2B5EF4-FFF2-40B4-BE49-F238E27FC236}">
                <a16:creationId xmlns:a16="http://schemas.microsoft.com/office/drawing/2014/main" id="{28E9375E-9BC6-BB70-B4DA-17255B435FDD}"/>
              </a:ext>
            </a:extLst>
          </p:cNvPr>
          <p:cNvSpPr/>
          <p:nvPr/>
        </p:nvSpPr>
        <p:spPr>
          <a:xfrm rot="16200000">
            <a:off x="1724758" y="4722026"/>
            <a:ext cx="241739" cy="124860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5B1EFBE8-E936-FBAD-BBA3-97C068D0AA2A}"/>
              </a:ext>
            </a:extLst>
          </p:cNvPr>
          <p:cNvSpPr/>
          <p:nvPr/>
        </p:nvSpPr>
        <p:spPr>
          <a:xfrm rot="16200000">
            <a:off x="5607797" y="3486528"/>
            <a:ext cx="241739" cy="37195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ket 24">
            <a:extLst>
              <a:ext uri="{FF2B5EF4-FFF2-40B4-BE49-F238E27FC236}">
                <a16:creationId xmlns:a16="http://schemas.microsoft.com/office/drawing/2014/main" id="{DB1AFDCC-3A2E-FAAE-125D-AC7432672521}"/>
              </a:ext>
            </a:extLst>
          </p:cNvPr>
          <p:cNvSpPr/>
          <p:nvPr/>
        </p:nvSpPr>
        <p:spPr>
          <a:xfrm rot="16200000">
            <a:off x="9670813" y="4615618"/>
            <a:ext cx="234943" cy="1454615"/>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FC9AA971-1CD9-52DD-BE72-2D0BC77A20A9}"/>
              </a:ext>
            </a:extLst>
          </p:cNvPr>
          <p:cNvSpPr txBox="1"/>
          <p:nvPr/>
        </p:nvSpPr>
        <p:spPr>
          <a:xfrm>
            <a:off x="882869" y="5548622"/>
            <a:ext cx="1702673" cy="830997"/>
          </a:xfrm>
          <a:prstGeom prst="rect">
            <a:avLst/>
          </a:prstGeom>
          <a:noFill/>
        </p:spPr>
        <p:txBody>
          <a:bodyPr wrap="square" rtlCol="0">
            <a:spAutoFit/>
          </a:bodyPr>
          <a:lstStyle/>
          <a:p>
            <a:pPr algn="ctr"/>
            <a:r>
              <a:rPr lang="en-US" sz="1600" i="1" dirty="0"/>
              <a:t>Biomonitoring data</a:t>
            </a:r>
          </a:p>
          <a:p>
            <a:pPr algn="ctr"/>
            <a:r>
              <a:rPr lang="en-US" sz="1600" i="1" dirty="0"/>
              <a:t>CFR-level</a:t>
            </a:r>
          </a:p>
        </p:txBody>
      </p:sp>
      <p:sp>
        <p:nvSpPr>
          <p:cNvPr id="27" name="TextBox 26">
            <a:extLst>
              <a:ext uri="{FF2B5EF4-FFF2-40B4-BE49-F238E27FC236}">
                <a16:creationId xmlns:a16="http://schemas.microsoft.com/office/drawing/2014/main" id="{69D63CF1-FF8D-CBDB-04E4-04A9C5579268}"/>
              </a:ext>
            </a:extLst>
          </p:cNvPr>
          <p:cNvSpPr txBox="1"/>
          <p:nvPr/>
        </p:nvSpPr>
        <p:spPr>
          <a:xfrm>
            <a:off x="3868868" y="5580234"/>
            <a:ext cx="3719595" cy="584775"/>
          </a:xfrm>
          <a:prstGeom prst="rect">
            <a:avLst/>
          </a:prstGeom>
          <a:noFill/>
        </p:spPr>
        <p:txBody>
          <a:bodyPr wrap="square" rtlCol="0">
            <a:spAutoFit/>
          </a:bodyPr>
          <a:lstStyle/>
          <a:p>
            <a:pPr algn="ctr"/>
            <a:r>
              <a:rPr lang="en-US" sz="1600" i="1" dirty="0"/>
              <a:t>Catch and consumption monitoring data</a:t>
            </a:r>
          </a:p>
          <a:p>
            <a:pPr algn="ctr"/>
            <a:r>
              <a:rPr lang="en-US" sz="1600" i="1" dirty="0"/>
              <a:t>Household-level</a:t>
            </a:r>
          </a:p>
        </p:txBody>
      </p:sp>
      <p:sp>
        <p:nvSpPr>
          <p:cNvPr id="28" name="TextBox 27">
            <a:extLst>
              <a:ext uri="{FF2B5EF4-FFF2-40B4-BE49-F238E27FC236}">
                <a16:creationId xmlns:a16="http://schemas.microsoft.com/office/drawing/2014/main" id="{C362F350-582E-5B0A-BE10-AA1B7F904861}"/>
              </a:ext>
            </a:extLst>
          </p:cNvPr>
          <p:cNvSpPr txBox="1"/>
          <p:nvPr/>
        </p:nvSpPr>
        <p:spPr>
          <a:xfrm>
            <a:off x="8954807" y="5548622"/>
            <a:ext cx="1702673" cy="584775"/>
          </a:xfrm>
          <a:prstGeom prst="rect">
            <a:avLst/>
          </a:prstGeom>
          <a:noFill/>
        </p:spPr>
        <p:txBody>
          <a:bodyPr wrap="square" rtlCol="0">
            <a:spAutoFit/>
          </a:bodyPr>
          <a:lstStyle/>
          <a:p>
            <a:pPr algn="ctr"/>
            <a:r>
              <a:rPr lang="en-US" sz="1600" i="1" dirty="0"/>
              <a:t>Nutrient database</a:t>
            </a:r>
          </a:p>
          <a:p>
            <a:pPr algn="ctr"/>
            <a:r>
              <a:rPr lang="en-US" sz="1600" i="1"/>
              <a:t>Species-level</a:t>
            </a:r>
            <a:endParaRPr lang="en-US" sz="1600" i="1" dirty="0"/>
          </a:p>
        </p:txBody>
      </p:sp>
      <p:sp>
        <p:nvSpPr>
          <p:cNvPr id="2" name="TextBox 1">
            <a:extLst>
              <a:ext uri="{FF2B5EF4-FFF2-40B4-BE49-F238E27FC236}">
                <a16:creationId xmlns:a16="http://schemas.microsoft.com/office/drawing/2014/main" id="{BA97F6B0-7D60-862F-8854-A2A813CF085D}"/>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7E23E7E0-0EE5-2DF6-1883-F33F323EC295}"/>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8" name="TextBox 7">
            <a:extLst>
              <a:ext uri="{FF2B5EF4-FFF2-40B4-BE49-F238E27FC236}">
                <a16:creationId xmlns:a16="http://schemas.microsoft.com/office/drawing/2014/main" id="{3A343EF5-A009-5F8F-E6FC-E67B93FDA1C6}"/>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2" name="TextBox 11">
            <a:extLst>
              <a:ext uri="{FF2B5EF4-FFF2-40B4-BE49-F238E27FC236}">
                <a16:creationId xmlns:a16="http://schemas.microsoft.com/office/drawing/2014/main" id="{A53B6672-DFEC-5995-F09C-99FAE17B896E}"/>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3" name="Straight Arrow Connector 12">
            <a:extLst>
              <a:ext uri="{FF2B5EF4-FFF2-40B4-BE49-F238E27FC236}">
                <a16:creationId xmlns:a16="http://schemas.microsoft.com/office/drawing/2014/main" id="{F86E463D-6102-1938-3684-AE307CBD1D53}"/>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7D7FD1-052A-02E2-0E8A-3B4489045B76}"/>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F8C816-CFA1-754F-6916-461CCE3B3A02}"/>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19E01-7641-B916-960B-F363AB495C8B}"/>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A9B235-CBAA-F425-DDDE-AD389F0F38B5}"/>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9" name="TextBox 28">
            <a:extLst>
              <a:ext uri="{FF2B5EF4-FFF2-40B4-BE49-F238E27FC236}">
                <a16:creationId xmlns:a16="http://schemas.microsoft.com/office/drawing/2014/main" id="{76E517EC-FFB8-C175-8537-8B86E55D5A7F}"/>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30" name="Straight Arrow Connector 29">
            <a:extLst>
              <a:ext uri="{FF2B5EF4-FFF2-40B4-BE49-F238E27FC236}">
                <a16:creationId xmlns:a16="http://schemas.microsoft.com/office/drawing/2014/main" id="{79719B35-6B54-F3B4-9906-C7B4D2FCF65D}"/>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F8604F0-B61C-0F41-F672-7C8E4076D400}"/>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28DBECB-3619-D273-03A2-17F972F3C4A3}"/>
              </a:ext>
            </a:extLst>
          </p:cNvPr>
          <p:cNvSpPr txBox="1"/>
          <p:nvPr/>
        </p:nvSpPr>
        <p:spPr>
          <a:xfrm>
            <a:off x="1028886" y="401437"/>
            <a:ext cx="6622637" cy="584775"/>
          </a:xfrm>
          <a:prstGeom prst="rect">
            <a:avLst/>
          </a:prstGeom>
          <a:noFill/>
        </p:spPr>
        <p:txBody>
          <a:bodyPr wrap="square" rtlCol="0">
            <a:spAutoFit/>
          </a:bodyPr>
          <a:lstStyle/>
          <a:p>
            <a:r>
              <a:rPr lang="en-US" sz="3200" dirty="0"/>
              <a:t>Working diagram and data sources</a:t>
            </a:r>
          </a:p>
        </p:txBody>
      </p:sp>
    </p:spTree>
    <p:extLst>
      <p:ext uri="{BB962C8B-B14F-4D97-AF65-F5344CB8AC3E}">
        <p14:creationId xmlns:p14="http://schemas.microsoft.com/office/powerpoint/2010/main" val="1654786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A0FAA81-0B69-5D01-D779-CB1505542EFC}"/>
              </a:ext>
            </a:extLst>
          </p:cNvPr>
          <p:cNvSpPr txBox="1"/>
          <p:nvPr/>
        </p:nvSpPr>
        <p:spPr>
          <a:xfrm>
            <a:off x="7170420" y="1423970"/>
            <a:ext cx="4804410" cy="5355312"/>
          </a:xfrm>
          <a:prstGeom prst="rect">
            <a:avLst/>
          </a:prstGeom>
          <a:noFill/>
        </p:spPr>
        <p:txBody>
          <a:bodyPr wrap="square">
            <a:spAutoFit/>
          </a:bodyPr>
          <a:lstStyle/>
          <a:p>
            <a:r>
              <a:rPr lang="en-US" dirty="0"/>
              <a:t>Specification (each specification below repeated for each relationship of interest):</a:t>
            </a:r>
          </a:p>
          <a:p>
            <a:pPr marL="342900" indent="-342900">
              <a:buFont typeface="+mj-lt"/>
              <a:buAutoNum type="arabicPeriod"/>
            </a:pPr>
            <a:r>
              <a:rPr lang="en-US" dirty="0"/>
              <a:t>Base (no controls)—just core predictor</a:t>
            </a:r>
          </a:p>
          <a:p>
            <a:pPr marL="342900" indent="-342900">
              <a:buFont typeface="+mj-lt"/>
              <a:buAutoNum type="arabicPeriod"/>
            </a:pPr>
            <a:r>
              <a:rPr lang="en-US" dirty="0"/>
              <a:t>HH characteristics</a:t>
            </a:r>
          </a:p>
          <a:p>
            <a:pPr marL="342900" indent="-342900">
              <a:buFont typeface="+mj-lt"/>
              <a:buAutoNum type="arabicPeriod"/>
            </a:pPr>
            <a:r>
              <a:rPr lang="en-US" dirty="0"/>
              <a:t>Add market distance</a:t>
            </a:r>
          </a:p>
          <a:p>
            <a:pPr marL="342900" indent="-342900">
              <a:buFont typeface="+mj-lt"/>
              <a:buAutoNum type="arabicPeriod"/>
            </a:pPr>
            <a:r>
              <a:rPr lang="en-US" dirty="0"/>
              <a:t>Interact market distance</a:t>
            </a:r>
          </a:p>
          <a:p>
            <a:endParaRPr lang="en-US" dirty="0"/>
          </a:p>
          <a:p>
            <a:r>
              <a:rPr lang="en-US" dirty="0"/>
              <a:t>As we add covariates, our explanatory power increases (R2) but this does not attenuate or enhance the effect of core predictor.</a:t>
            </a:r>
          </a:p>
          <a:p>
            <a:r>
              <a:rPr lang="en-US" dirty="0"/>
              <a:t>All coefficients on core predictors are not statistically different across the 4 specifications (true for each relationship of interest).</a:t>
            </a:r>
          </a:p>
          <a:p>
            <a:endParaRPr lang="en-US" dirty="0"/>
          </a:p>
          <a:p>
            <a:r>
              <a:rPr lang="en-US" dirty="0"/>
              <a:t>Interaction is significant (see next slide)</a:t>
            </a:r>
          </a:p>
          <a:p>
            <a:endParaRPr lang="en-US" dirty="0"/>
          </a:p>
          <a:p>
            <a:r>
              <a:rPr lang="en-US" dirty="0"/>
              <a:t>Table on left is repeated for each relationship of interest (catch x system, cons x catch, sold x catch) and patterns described above are similar.</a:t>
            </a:r>
          </a:p>
        </p:txBody>
      </p:sp>
      <p:pic>
        <p:nvPicPr>
          <p:cNvPr id="9" name="Picture 8">
            <a:extLst>
              <a:ext uri="{FF2B5EF4-FFF2-40B4-BE49-F238E27FC236}">
                <a16:creationId xmlns:a16="http://schemas.microsoft.com/office/drawing/2014/main" id="{D43B24EE-9BE5-A952-3F38-31B806831EF1}"/>
              </a:ext>
            </a:extLst>
          </p:cNvPr>
          <p:cNvPicPr>
            <a:picLocks noChangeAspect="1"/>
          </p:cNvPicPr>
          <p:nvPr/>
        </p:nvPicPr>
        <p:blipFill>
          <a:blip r:embed="rId2"/>
          <a:stretch>
            <a:fillRect/>
          </a:stretch>
        </p:blipFill>
        <p:spPr>
          <a:xfrm>
            <a:off x="217170" y="1789450"/>
            <a:ext cx="6357390" cy="4805660"/>
          </a:xfrm>
          <a:prstGeom prst="rect">
            <a:avLst/>
          </a:prstGeom>
        </p:spPr>
      </p:pic>
      <p:sp>
        <p:nvSpPr>
          <p:cNvPr id="10" name="TextBox 9">
            <a:extLst>
              <a:ext uri="{FF2B5EF4-FFF2-40B4-BE49-F238E27FC236}">
                <a16:creationId xmlns:a16="http://schemas.microsoft.com/office/drawing/2014/main" id="{702B0DA6-7F4A-98FB-8A0E-B96C89CD03F3}"/>
              </a:ext>
            </a:extLst>
          </p:cNvPr>
          <p:cNvSpPr txBox="1"/>
          <p:nvPr/>
        </p:nvSpPr>
        <p:spPr>
          <a:xfrm>
            <a:off x="217170" y="355717"/>
            <a:ext cx="11064240" cy="769441"/>
          </a:xfrm>
          <a:prstGeom prst="rect">
            <a:avLst/>
          </a:prstGeom>
          <a:noFill/>
        </p:spPr>
        <p:txBody>
          <a:bodyPr wrap="square" rtlCol="0">
            <a:spAutoFit/>
          </a:bodyPr>
          <a:lstStyle/>
          <a:p>
            <a:r>
              <a:rPr lang="en-US" sz="2200" dirty="0"/>
              <a:t>Model example: Relationship 1--System diversity and catch diversity as measured by species counts</a:t>
            </a:r>
          </a:p>
        </p:txBody>
      </p:sp>
    </p:spTree>
    <p:extLst>
      <p:ext uri="{BB962C8B-B14F-4D97-AF65-F5344CB8AC3E}">
        <p14:creationId xmlns:p14="http://schemas.microsoft.com/office/powerpoint/2010/main" val="3184701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FF48A-AD2A-13D4-72A0-E4AADEAA9DB3}"/>
              </a:ext>
            </a:extLst>
          </p:cNvPr>
          <p:cNvPicPr>
            <a:picLocks noChangeAspect="1"/>
          </p:cNvPicPr>
          <p:nvPr/>
        </p:nvPicPr>
        <p:blipFill>
          <a:blip r:embed="rId2"/>
          <a:stretch>
            <a:fillRect/>
          </a:stretch>
        </p:blipFill>
        <p:spPr>
          <a:xfrm>
            <a:off x="182880" y="1060556"/>
            <a:ext cx="5450840" cy="3903505"/>
          </a:xfrm>
          <a:prstGeom prst="rect">
            <a:avLst/>
          </a:prstGeom>
        </p:spPr>
      </p:pic>
      <p:sp>
        <p:nvSpPr>
          <p:cNvPr id="4" name="TextBox 3">
            <a:extLst>
              <a:ext uri="{FF2B5EF4-FFF2-40B4-BE49-F238E27FC236}">
                <a16:creationId xmlns:a16="http://schemas.microsoft.com/office/drawing/2014/main" id="{CA38D31C-91AD-50EA-5EEB-3638E995FD4B}"/>
              </a:ext>
            </a:extLst>
          </p:cNvPr>
          <p:cNvSpPr txBox="1"/>
          <p:nvPr/>
        </p:nvSpPr>
        <p:spPr>
          <a:xfrm>
            <a:off x="6455412" y="1250391"/>
            <a:ext cx="4804410" cy="2031325"/>
          </a:xfrm>
          <a:prstGeom prst="rect">
            <a:avLst/>
          </a:prstGeom>
          <a:noFill/>
        </p:spPr>
        <p:txBody>
          <a:bodyPr wrap="square">
            <a:spAutoFit/>
          </a:bodyPr>
          <a:lstStyle/>
          <a:p>
            <a:r>
              <a:rPr lang="en-US" dirty="0"/>
              <a:t>Interaction:</a:t>
            </a:r>
          </a:p>
          <a:p>
            <a:r>
              <a:rPr lang="en-US" dirty="0"/>
              <a:t>The “effect” of system diversity on catch diversity increases with distance from town.</a:t>
            </a:r>
          </a:p>
          <a:p>
            <a:endParaRPr lang="en-US" dirty="0"/>
          </a:p>
          <a:p>
            <a:r>
              <a:rPr lang="en-US" dirty="0"/>
              <a:t>When number of species in the system increases by 1, the increase in number of species caught ranges from 0.21 to 0.64. </a:t>
            </a:r>
          </a:p>
        </p:txBody>
      </p:sp>
    </p:spTree>
    <p:extLst>
      <p:ext uri="{BB962C8B-B14F-4D97-AF65-F5344CB8AC3E}">
        <p14:creationId xmlns:p14="http://schemas.microsoft.com/office/powerpoint/2010/main" val="162352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21FF8-1A2C-8125-064A-9605CA1A2C5F}"/>
              </a:ext>
            </a:extLst>
          </p:cNvPr>
          <p:cNvPicPr>
            <a:picLocks noChangeAspect="1"/>
          </p:cNvPicPr>
          <p:nvPr/>
        </p:nvPicPr>
        <p:blipFill>
          <a:blip r:embed="rId2"/>
          <a:stretch>
            <a:fillRect/>
          </a:stretch>
        </p:blipFill>
        <p:spPr>
          <a:xfrm>
            <a:off x="217170" y="1709440"/>
            <a:ext cx="6423660" cy="4894217"/>
          </a:xfrm>
          <a:prstGeom prst="rect">
            <a:avLst/>
          </a:prstGeom>
        </p:spPr>
      </p:pic>
      <p:sp>
        <p:nvSpPr>
          <p:cNvPr id="7" name="TextBox 6">
            <a:extLst>
              <a:ext uri="{FF2B5EF4-FFF2-40B4-BE49-F238E27FC236}">
                <a16:creationId xmlns:a16="http://schemas.microsoft.com/office/drawing/2014/main" id="{53A866B1-1913-26C0-3915-9D5AD850C9F9}"/>
              </a:ext>
            </a:extLst>
          </p:cNvPr>
          <p:cNvSpPr txBox="1"/>
          <p:nvPr/>
        </p:nvSpPr>
        <p:spPr>
          <a:xfrm>
            <a:off x="7170420" y="2062758"/>
            <a:ext cx="4804410" cy="2585323"/>
          </a:xfrm>
          <a:prstGeom prst="rect">
            <a:avLst/>
          </a:prstGeom>
          <a:noFill/>
        </p:spPr>
        <p:txBody>
          <a:bodyPr wrap="square">
            <a:spAutoFit/>
          </a:bodyPr>
          <a:lstStyle/>
          <a:p>
            <a:endParaRPr lang="en-US" dirty="0"/>
          </a:p>
          <a:p>
            <a:r>
              <a:rPr lang="en-US" dirty="0"/>
              <a:t>Initial patterns for Shannon index are roughly similar to species counts.</a:t>
            </a:r>
          </a:p>
          <a:p>
            <a:endParaRPr lang="en-US" dirty="0"/>
          </a:p>
          <a:p>
            <a:r>
              <a:rPr lang="en-US" dirty="0"/>
              <a:t>All coefficients on core predictors are not statistically different across the 4 specifications (and all three relationships of interest)</a:t>
            </a:r>
          </a:p>
          <a:p>
            <a:endParaRPr lang="en-US" dirty="0"/>
          </a:p>
          <a:p>
            <a:endParaRPr lang="en-US" dirty="0"/>
          </a:p>
        </p:txBody>
      </p:sp>
      <p:sp>
        <p:nvSpPr>
          <p:cNvPr id="9" name="TextBox 8">
            <a:extLst>
              <a:ext uri="{FF2B5EF4-FFF2-40B4-BE49-F238E27FC236}">
                <a16:creationId xmlns:a16="http://schemas.microsoft.com/office/drawing/2014/main" id="{6FFC1335-D82D-57F9-D4F5-A77B2463EDA5}"/>
              </a:ext>
            </a:extLst>
          </p:cNvPr>
          <p:cNvSpPr txBox="1"/>
          <p:nvPr/>
        </p:nvSpPr>
        <p:spPr>
          <a:xfrm>
            <a:off x="217170" y="355717"/>
            <a:ext cx="11064240" cy="769441"/>
          </a:xfrm>
          <a:prstGeom prst="rect">
            <a:avLst/>
          </a:prstGeom>
          <a:noFill/>
        </p:spPr>
        <p:txBody>
          <a:bodyPr wrap="square" rtlCol="0">
            <a:spAutoFit/>
          </a:bodyPr>
          <a:lstStyle/>
          <a:p>
            <a:r>
              <a:rPr lang="en-US" sz="2200" dirty="0"/>
              <a:t>Model example: Relationship 1--system diversity and catch diversity as measured by Shannon index</a:t>
            </a:r>
          </a:p>
        </p:txBody>
      </p:sp>
    </p:spTree>
    <p:extLst>
      <p:ext uri="{BB962C8B-B14F-4D97-AF65-F5344CB8AC3E}">
        <p14:creationId xmlns:p14="http://schemas.microsoft.com/office/powerpoint/2010/main" val="2995845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3569-192E-62F0-A25E-5F23DED5C7E3}"/>
              </a:ext>
            </a:extLst>
          </p:cNvPr>
          <p:cNvSpPr>
            <a:spLocks noGrp="1"/>
          </p:cNvSpPr>
          <p:nvPr>
            <p:ph type="title"/>
          </p:nvPr>
        </p:nvSpPr>
        <p:spPr/>
        <p:txBody>
          <a:bodyPr/>
          <a:lstStyle/>
          <a:p>
            <a:r>
              <a:rPr lang="en-US" dirty="0"/>
              <a:t>Past graphs and notes…</a:t>
            </a:r>
          </a:p>
        </p:txBody>
      </p:sp>
      <p:sp>
        <p:nvSpPr>
          <p:cNvPr id="3" name="Content Placeholder 2">
            <a:extLst>
              <a:ext uri="{FF2B5EF4-FFF2-40B4-BE49-F238E27FC236}">
                <a16:creationId xmlns:a16="http://schemas.microsoft.com/office/drawing/2014/main" id="{6E41F935-BB4D-2E11-0F5F-C0BD8985CA3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86234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4DFC08-22DC-5626-47D6-732D9799F29E}"/>
              </a:ext>
            </a:extLst>
          </p:cNvPr>
          <p:cNvPicPr>
            <a:picLocks noChangeAspect="1"/>
          </p:cNvPicPr>
          <p:nvPr/>
        </p:nvPicPr>
        <p:blipFill>
          <a:blip r:embed="rId2"/>
          <a:stretch>
            <a:fillRect/>
          </a:stretch>
        </p:blipFill>
        <p:spPr>
          <a:xfrm>
            <a:off x="1320540" y="3582659"/>
            <a:ext cx="3696677" cy="2771590"/>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1138069" y="6257836"/>
            <a:ext cx="3691434" cy="600164"/>
          </a:xfrm>
          <a:prstGeom prst="rect">
            <a:avLst/>
          </a:prstGeom>
          <a:noFill/>
        </p:spPr>
        <p:txBody>
          <a:bodyPr wrap="square" rtlCol="0">
            <a:spAutoFit/>
          </a:bodyPr>
          <a:lstStyle/>
          <a:p>
            <a:r>
              <a:rPr lang="en-US" sz="1100" i="1" dirty="0"/>
              <a:t>Slopes if RDAs treated as continuous:</a:t>
            </a:r>
          </a:p>
          <a:p>
            <a:r>
              <a:rPr lang="en-US" sz="1100" i="1" dirty="0"/>
              <a:t>0.701 (sold)</a:t>
            </a:r>
          </a:p>
          <a:p>
            <a:r>
              <a:rPr lang="en-US" sz="1100" i="1" dirty="0"/>
              <a:t>0.697 (consumed)</a:t>
            </a:r>
          </a:p>
        </p:txBody>
      </p:sp>
      <p:pic>
        <p:nvPicPr>
          <p:cNvPr id="14" name="Picture 13">
            <a:extLst>
              <a:ext uri="{FF2B5EF4-FFF2-40B4-BE49-F238E27FC236}">
                <a16:creationId xmlns:a16="http://schemas.microsoft.com/office/drawing/2014/main" id="{0D05FAE2-CC64-1029-9593-673623ACE5C6}"/>
              </a:ext>
            </a:extLst>
          </p:cNvPr>
          <p:cNvPicPr>
            <a:picLocks noChangeAspect="1"/>
          </p:cNvPicPr>
          <p:nvPr/>
        </p:nvPicPr>
        <p:blipFill>
          <a:blip r:embed="rId3"/>
          <a:stretch>
            <a:fillRect/>
          </a:stretch>
        </p:blipFill>
        <p:spPr>
          <a:xfrm>
            <a:off x="1276171" y="185011"/>
            <a:ext cx="3691435" cy="2767659"/>
          </a:xfrm>
          <a:prstGeom prst="rect">
            <a:avLst/>
          </a:prstGeom>
        </p:spPr>
      </p:pic>
      <p:sp>
        <p:nvSpPr>
          <p:cNvPr id="16" name="TextBox 15">
            <a:extLst>
              <a:ext uri="{FF2B5EF4-FFF2-40B4-BE49-F238E27FC236}">
                <a16:creationId xmlns:a16="http://schemas.microsoft.com/office/drawing/2014/main" id="{19E2BE44-4B79-E433-CE36-2EADB1870406}"/>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22" name="TextBox 21">
            <a:extLst>
              <a:ext uri="{FF2B5EF4-FFF2-40B4-BE49-F238E27FC236}">
                <a16:creationId xmlns:a16="http://schemas.microsoft.com/office/drawing/2014/main" id="{F1A8DDDD-9718-C2BF-063A-2CCF04940E72}"/>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23" name="TextBox 22">
            <a:extLst>
              <a:ext uri="{FF2B5EF4-FFF2-40B4-BE49-F238E27FC236}">
                <a16:creationId xmlns:a16="http://schemas.microsoft.com/office/drawing/2014/main" id="{9728CA31-F866-66C6-AD7E-5499C96BCC58}"/>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25" name="TextBox 24">
            <a:extLst>
              <a:ext uri="{FF2B5EF4-FFF2-40B4-BE49-F238E27FC236}">
                <a16:creationId xmlns:a16="http://schemas.microsoft.com/office/drawing/2014/main" id="{35E8624F-07FB-2192-DEB0-711B7C6097A0}"/>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26" name="Straight Arrow Connector 25">
            <a:extLst>
              <a:ext uri="{FF2B5EF4-FFF2-40B4-BE49-F238E27FC236}">
                <a16:creationId xmlns:a16="http://schemas.microsoft.com/office/drawing/2014/main" id="{95C6191E-60F3-C966-8573-5575B9A8B653}"/>
              </a:ext>
            </a:extLst>
          </p:cNvPr>
          <p:cNvCxnSpPr>
            <a:stCxn id="16"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F1504F-A79D-8641-142A-1B2A2274A53A}"/>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ADEA685-8946-C484-9E80-F2170FD2AA5D}"/>
              </a:ext>
            </a:extLst>
          </p:cNvPr>
          <p:cNvCxnSpPr/>
          <p:nvPr/>
        </p:nvCxnSpPr>
        <p:spPr>
          <a:xfrm flipV="1">
            <a:off x="7688311" y="4017920"/>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D5FB5E2-D025-557A-7BF9-89A225CCC977}"/>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7363794-A6EF-893F-C7B2-0BD01ACFBF43}"/>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cxnSp>
        <p:nvCxnSpPr>
          <p:cNvPr id="32" name="Straight Arrow Connector 31">
            <a:extLst>
              <a:ext uri="{FF2B5EF4-FFF2-40B4-BE49-F238E27FC236}">
                <a16:creationId xmlns:a16="http://schemas.microsoft.com/office/drawing/2014/main" id="{AB34C3B9-4FE7-B236-D27A-607B4FB73D22}"/>
              </a:ext>
            </a:extLst>
          </p:cNvPr>
          <p:cNvCxnSpPr/>
          <p:nvPr/>
        </p:nvCxnSpPr>
        <p:spPr>
          <a:xfrm flipV="1">
            <a:off x="7651524" y="2536758"/>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DD37E1-BAF5-D99D-965D-C4DEA10645A1}"/>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377677D-7188-A23B-B9A5-3BA6D050C39B}"/>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spTree>
    <p:extLst>
      <p:ext uri="{BB962C8B-B14F-4D97-AF65-F5344CB8AC3E}">
        <p14:creationId xmlns:p14="http://schemas.microsoft.com/office/powerpoint/2010/main" val="125655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EBC896C-E3B2-CCAB-4DB6-391B43B337D3}"/>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16" name="TextBox 15">
            <a:extLst>
              <a:ext uri="{FF2B5EF4-FFF2-40B4-BE49-F238E27FC236}">
                <a16:creationId xmlns:a16="http://schemas.microsoft.com/office/drawing/2014/main" id="{C755B7D9-FC82-EC85-9700-16518F8D206D}"/>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22" name="TextBox 21">
            <a:extLst>
              <a:ext uri="{FF2B5EF4-FFF2-40B4-BE49-F238E27FC236}">
                <a16:creationId xmlns:a16="http://schemas.microsoft.com/office/drawing/2014/main" id="{A82809A3-4422-3FD4-C656-FDA924D939E2}"/>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23" name="TextBox 22">
            <a:extLst>
              <a:ext uri="{FF2B5EF4-FFF2-40B4-BE49-F238E27FC236}">
                <a16:creationId xmlns:a16="http://schemas.microsoft.com/office/drawing/2014/main" id="{4909E763-14DA-BDC2-400F-65580D855AAA}"/>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24" name="Straight Arrow Connector 23">
            <a:extLst>
              <a:ext uri="{FF2B5EF4-FFF2-40B4-BE49-F238E27FC236}">
                <a16:creationId xmlns:a16="http://schemas.microsoft.com/office/drawing/2014/main" id="{B6CD2C3F-85F1-26D3-729A-3BF0DB98A23C}"/>
              </a:ext>
            </a:extLst>
          </p:cNvPr>
          <p:cNvCxnSpPr>
            <a:stCxn id="14"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03601D-BBB8-E0FC-C9A5-629F1A648516}"/>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32BB539-B010-FA02-B03E-0A1DDB7E6978}"/>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3A11EF-B4C9-B5DC-0A58-0BCADCA3D2D3}"/>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F20389E-4857-41BF-A8EF-9838906BF69A}"/>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9" name="TextBox 28">
            <a:extLst>
              <a:ext uri="{FF2B5EF4-FFF2-40B4-BE49-F238E27FC236}">
                <a16:creationId xmlns:a16="http://schemas.microsoft.com/office/drawing/2014/main" id="{28290816-70A4-C87F-1CEA-B70A681D208F}"/>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30" name="Straight Arrow Connector 29">
            <a:extLst>
              <a:ext uri="{FF2B5EF4-FFF2-40B4-BE49-F238E27FC236}">
                <a16:creationId xmlns:a16="http://schemas.microsoft.com/office/drawing/2014/main" id="{198C36A3-6F32-C318-A98B-BC1C80B6FC16}"/>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70D79E4-0424-809B-7410-A1CDD7E0A677}"/>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0A8F694-961F-3D60-D900-452DDDE4C74B}"/>
              </a:ext>
            </a:extLst>
          </p:cNvPr>
          <p:cNvSpPr txBox="1"/>
          <p:nvPr/>
        </p:nvSpPr>
        <p:spPr>
          <a:xfrm>
            <a:off x="6879771" y="979714"/>
            <a:ext cx="4737002" cy="369332"/>
          </a:xfrm>
          <a:prstGeom prst="rect">
            <a:avLst/>
          </a:prstGeom>
          <a:noFill/>
        </p:spPr>
        <p:txBody>
          <a:bodyPr wrap="none" rtlCol="0">
            <a:spAutoFit/>
          </a:bodyPr>
          <a:lstStyle/>
          <a:p>
            <a:r>
              <a:rPr lang="en-US" dirty="0"/>
              <a:t>This uses relative abundance at the system level.</a:t>
            </a:r>
          </a:p>
        </p:txBody>
      </p:sp>
      <p:sp>
        <p:nvSpPr>
          <p:cNvPr id="5" name="TextBox 4">
            <a:extLst>
              <a:ext uri="{FF2B5EF4-FFF2-40B4-BE49-F238E27FC236}">
                <a16:creationId xmlns:a16="http://schemas.microsoft.com/office/drawing/2014/main" id="{2DAD1920-7880-673F-A23C-F7059A59620C}"/>
              </a:ext>
            </a:extLst>
          </p:cNvPr>
          <p:cNvSpPr txBox="1"/>
          <p:nvPr/>
        </p:nvSpPr>
        <p:spPr>
          <a:xfrm>
            <a:off x="9489407" y="5582530"/>
            <a:ext cx="2297851" cy="1200329"/>
          </a:xfrm>
          <a:prstGeom prst="rect">
            <a:avLst/>
          </a:prstGeom>
          <a:noFill/>
        </p:spPr>
        <p:txBody>
          <a:bodyPr wrap="square" rtlCol="0">
            <a:spAutoFit/>
          </a:bodyPr>
          <a:lstStyle/>
          <a:p>
            <a:r>
              <a:rPr lang="en-US" dirty="0"/>
              <a:t>Conclusion: abundance doesn’t necessarily drive sale or consumption</a:t>
            </a:r>
          </a:p>
        </p:txBody>
      </p:sp>
      <p:pic>
        <p:nvPicPr>
          <p:cNvPr id="12" name="Picture 11">
            <a:extLst>
              <a:ext uri="{FF2B5EF4-FFF2-40B4-BE49-F238E27FC236}">
                <a16:creationId xmlns:a16="http://schemas.microsoft.com/office/drawing/2014/main" id="{B6F66EEA-8619-CA0E-03BB-88B2D3D6ABC9}"/>
              </a:ext>
            </a:extLst>
          </p:cNvPr>
          <p:cNvPicPr>
            <a:picLocks noChangeAspect="1"/>
          </p:cNvPicPr>
          <p:nvPr/>
        </p:nvPicPr>
        <p:blipFill>
          <a:blip r:embed="rId2"/>
          <a:stretch>
            <a:fillRect/>
          </a:stretch>
        </p:blipFill>
        <p:spPr>
          <a:xfrm>
            <a:off x="5080489" y="3576039"/>
            <a:ext cx="4113197" cy="3083876"/>
          </a:xfrm>
          <a:prstGeom prst="rect">
            <a:avLst/>
          </a:prstGeom>
        </p:spPr>
      </p:pic>
      <p:pic>
        <p:nvPicPr>
          <p:cNvPr id="11" name="Picture 10" descr="Chart, scatter chart&#10;&#10;Description automatically generated">
            <a:extLst>
              <a:ext uri="{FF2B5EF4-FFF2-40B4-BE49-F238E27FC236}">
                <a16:creationId xmlns:a16="http://schemas.microsoft.com/office/drawing/2014/main" id="{468F9991-C171-0B68-0846-24E13F3FFFFB}"/>
              </a:ext>
            </a:extLst>
          </p:cNvPr>
          <p:cNvPicPr>
            <a:picLocks noChangeAspect="1"/>
          </p:cNvPicPr>
          <p:nvPr/>
        </p:nvPicPr>
        <p:blipFill>
          <a:blip r:embed="rId3"/>
          <a:stretch>
            <a:fillRect/>
          </a:stretch>
        </p:blipFill>
        <p:spPr>
          <a:xfrm>
            <a:off x="162518" y="162915"/>
            <a:ext cx="4296940" cy="3542236"/>
          </a:xfrm>
          <a:prstGeom prst="rect">
            <a:avLst/>
          </a:prstGeom>
        </p:spPr>
      </p:pic>
      <p:pic>
        <p:nvPicPr>
          <p:cNvPr id="15" name="Picture 14" descr="Chart, scatter chart&#10;&#10;Description automatically generated">
            <a:extLst>
              <a:ext uri="{FF2B5EF4-FFF2-40B4-BE49-F238E27FC236}">
                <a16:creationId xmlns:a16="http://schemas.microsoft.com/office/drawing/2014/main" id="{E164C9C8-6800-452C-362C-0AEDDA131DD4}"/>
              </a:ext>
            </a:extLst>
          </p:cNvPr>
          <p:cNvPicPr>
            <a:picLocks noChangeAspect="1"/>
          </p:cNvPicPr>
          <p:nvPr/>
        </p:nvPicPr>
        <p:blipFill>
          <a:blip r:embed="rId4"/>
          <a:stretch>
            <a:fillRect/>
          </a:stretch>
        </p:blipFill>
        <p:spPr>
          <a:xfrm>
            <a:off x="317718" y="3564665"/>
            <a:ext cx="4113196" cy="3329189"/>
          </a:xfrm>
          <a:prstGeom prst="rect">
            <a:avLst/>
          </a:prstGeom>
        </p:spPr>
      </p:pic>
    </p:spTree>
    <p:extLst>
      <p:ext uri="{BB962C8B-B14F-4D97-AF65-F5344CB8AC3E}">
        <p14:creationId xmlns:p14="http://schemas.microsoft.com/office/powerpoint/2010/main" val="4119507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8365819-56CF-7496-721A-E40467766D31}"/>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14" name="TextBox 13">
            <a:extLst>
              <a:ext uri="{FF2B5EF4-FFF2-40B4-BE49-F238E27FC236}">
                <a16:creationId xmlns:a16="http://schemas.microsoft.com/office/drawing/2014/main" id="{5EFDF914-D9E2-62DB-0D3E-04E9DD5907BE}"/>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21" name="TextBox 20">
            <a:extLst>
              <a:ext uri="{FF2B5EF4-FFF2-40B4-BE49-F238E27FC236}">
                <a16:creationId xmlns:a16="http://schemas.microsoft.com/office/drawing/2014/main" id="{6512DA6B-9441-16D6-44EC-2169A5F50821}"/>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22" name="TextBox 21">
            <a:extLst>
              <a:ext uri="{FF2B5EF4-FFF2-40B4-BE49-F238E27FC236}">
                <a16:creationId xmlns:a16="http://schemas.microsoft.com/office/drawing/2014/main" id="{BCCF64F6-6E58-6744-8813-5335E93F4AEB}"/>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23" name="Straight Arrow Connector 22">
            <a:extLst>
              <a:ext uri="{FF2B5EF4-FFF2-40B4-BE49-F238E27FC236}">
                <a16:creationId xmlns:a16="http://schemas.microsoft.com/office/drawing/2014/main" id="{88DED670-6DD5-436F-9F7A-88DE4702CAB3}"/>
              </a:ext>
            </a:extLst>
          </p:cNvPr>
          <p:cNvCxnSpPr>
            <a:stCxn id="13"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253808-4EFC-5DD7-81EE-6E024FA35A96}"/>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AC2151-2DD5-8270-5E5B-9AAA91EA6F8F}"/>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0D00FC8-5CC5-5BC1-8852-93E2C313B1D7}"/>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FFC6AA-24C0-7A0F-1EA4-566D31849C3E}"/>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9" name="TextBox 28">
            <a:extLst>
              <a:ext uri="{FF2B5EF4-FFF2-40B4-BE49-F238E27FC236}">
                <a16:creationId xmlns:a16="http://schemas.microsoft.com/office/drawing/2014/main" id="{F47F7C1C-9356-037E-E85F-7BFE13253774}"/>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30" name="Straight Arrow Connector 29">
            <a:extLst>
              <a:ext uri="{FF2B5EF4-FFF2-40B4-BE49-F238E27FC236}">
                <a16:creationId xmlns:a16="http://schemas.microsoft.com/office/drawing/2014/main" id="{7F49F412-C005-0C57-DD75-D7939E88C011}"/>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DE020B1-D4A6-74B2-3332-C2A46F2B0759}"/>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8B3B065-8819-29C8-B5D1-E205C49CAFF3}"/>
              </a:ext>
            </a:extLst>
          </p:cNvPr>
          <p:cNvSpPr txBox="1"/>
          <p:nvPr/>
        </p:nvSpPr>
        <p:spPr>
          <a:xfrm>
            <a:off x="4766437" y="3976484"/>
            <a:ext cx="7425561" cy="2862322"/>
          </a:xfrm>
          <a:prstGeom prst="rect">
            <a:avLst/>
          </a:prstGeom>
          <a:solidFill>
            <a:schemeClr val="bg1"/>
          </a:solidFill>
        </p:spPr>
        <p:txBody>
          <a:bodyPr wrap="square" rtlCol="0">
            <a:spAutoFit/>
          </a:bodyPr>
          <a:lstStyle/>
          <a:p>
            <a:r>
              <a:rPr lang="en-US" dirty="0"/>
              <a:t>Is this a small fish effect? </a:t>
            </a:r>
          </a:p>
          <a:p>
            <a:r>
              <a:rPr lang="en-US" dirty="0"/>
              <a:t>Yellow (high RDA) means whatever the last nutrient is (</a:t>
            </a:r>
            <a:r>
              <a:rPr lang="en-US" dirty="0" err="1"/>
              <a:t>VitA</a:t>
            </a:r>
            <a:r>
              <a:rPr lang="en-US" dirty="0"/>
              <a:t> or calcium (small fish)</a:t>
            </a:r>
          </a:p>
          <a:p>
            <a:endParaRPr lang="en-US" dirty="0"/>
          </a:p>
          <a:p>
            <a:r>
              <a:rPr lang="en-US" dirty="0"/>
              <a:t>We wanted to weight the RDAs by relative abundance, but within which portfolio level? These are weighted by household-level </a:t>
            </a:r>
            <a:r>
              <a:rPr lang="en-US" i="1" dirty="0"/>
              <a:t>catch</a:t>
            </a:r>
            <a:r>
              <a:rPr lang="en-US" dirty="0"/>
              <a:t> portfolio. Need to think more about the implications of this.</a:t>
            </a:r>
          </a:p>
          <a:p>
            <a:r>
              <a:rPr lang="en-US" dirty="0"/>
              <a:t>Low-RDA fish are obscured by high-RDA fish. Sorting differently doesn’t help much, but highlights that there are many low-RDA fish along the X axis. </a:t>
            </a:r>
          </a:p>
          <a:p>
            <a:r>
              <a:rPr lang="en-US" dirty="0"/>
              <a:t>Maybe this should be plotted at a higher level (e.g. CFR?)</a:t>
            </a:r>
          </a:p>
        </p:txBody>
      </p:sp>
      <p:pic>
        <p:nvPicPr>
          <p:cNvPr id="7" name="Picture 6" descr="Chart, scatter chart&#10;&#10;Description automatically generated">
            <a:extLst>
              <a:ext uri="{FF2B5EF4-FFF2-40B4-BE49-F238E27FC236}">
                <a16:creationId xmlns:a16="http://schemas.microsoft.com/office/drawing/2014/main" id="{69CC915E-2A12-B196-CF76-B30276C4E509}"/>
              </a:ext>
            </a:extLst>
          </p:cNvPr>
          <p:cNvPicPr>
            <a:picLocks noChangeAspect="1"/>
          </p:cNvPicPr>
          <p:nvPr/>
        </p:nvPicPr>
        <p:blipFill>
          <a:blip r:embed="rId2"/>
          <a:stretch>
            <a:fillRect/>
          </a:stretch>
        </p:blipFill>
        <p:spPr>
          <a:xfrm>
            <a:off x="336221" y="-28500"/>
            <a:ext cx="3857710" cy="3158295"/>
          </a:xfrm>
          <a:prstGeom prst="rect">
            <a:avLst/>
          </a:prstGeom>
        </p:spPr>
      </p:pic>
      <p:pic>
        <p:nvPicPr>
          <p:cNvPr id="11" name="Picture 10" descr="Chart, scatter chart&#10;&#10;Description automatically generated">
            <a:extLst>
              <a:ext uri="{FF2B5EF4-FFF2-40B4-BE49-F238E27FC236}">
                <a16:creationId xmlns:a16="http://schemas.microsoft.com/office/drawing/2014/main" id="{62AD5E11-0D37-D250-0B00-DD1866F1568E}"/>
              </a:ext>
            </a:extLst>
          </p:cNvPr>
          <p:cNvPicPr>
            <a:picLocks noChangeAspect="1"/>
          </p:cNvPicPr>
          <p:nvPr/>
        </p:nvPicPr>
        <p:blipFill>
          <a:blip r:embed="rId3"/>
          <a:stretch>
            <a:fillRect/>
          </a:stretch>
        </p:blipFill>
        <p:spPr>
          <a:xfrm>
            <a:off x="336221" y="3449072"/>
            <a:ext cx="3857710" cy="3169224"/>
          </a:xfrm>
          <a:prstGeom prst="rect">
            <a:avLst/>
          </a:prstGeom>
        </p:spPr>
      </p:pic>
    </p:spTree>
    <p:extLst>
      <p:ext uri="{BB962C8B-B14F-4D97-AF65-F5344CB8AC3E}">
        <p14:creationId xmlns:p14="http://schemas.microsoft.com/office/powerpoint/2010/main" val="4207585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EF60FAD-4AD5-F029-F10C-5CAA7C931AA2}"/>
              </a:ext>
            </a:extLst>
          </p:cNvPr>
          <p:cNvPicPr>
            <a:picLocks noChangeAspect="1"/>
          </p:cNvPicPr>
          <p:nvPr/>
        </p:nvPicPr>
        <p:blipFill>
          <a:blip r:embed="rId2"/>
          <a:stretch>
            <a:fillRect/>
          </a:stretch>
        </p:blipFill>
        <p:spPr>
          <a:xfrm>
            <a:off x="1080689" y="3588524"/>
            <a:ext cx="4422857" cy="3316045"/>
          </a:xfrm>
          <a:prstGeom prst="rect">
            <a:avLst/>
          </a:prstGeom>
        </p:spPr>
      </p:pic>
      <p:pic>
        <p:nvPicPr>
          <p:cNvPr id="30" name="Picture 29">
            <a:extLst>
              <a:ext uri="{FF2B5EF4-FFF2-40B4-BE49-F238E27FC236}">
                <a16:creationId xmlns:a16="http://schemas.microsoft.com/office/drawing/2014/main" id="{056B791A-2F07-B671-15C8-EBE0F83C8C6C}"/>
              </a:ext>
            </a:extLst>
          </p:cNvPr>
          <p:cNvPicPr>
            <a:picLocks noChangeAspect="1"/>
          </p:cNvPicPr>
          <p:nvPr/>
        </p:nvPicPr>
        <p:blipFill>
          <a:blip r:embed="rId3"/>
          <a:stretch>
            <a:fillRect/>
          </a:stretch>
        </p:blipFill>
        <p:spPr>
          <a:xfrm>
            <a:off x="1204217" y="0"/>
            <a:ext cx="4174450" cy="3129801"/>
          </a:xfrm>
          <a:prstGeom prst="rect">
            <a:avLst/>
          </a:prstGeom>
        </p:spPr>
      </p:pic>
      <p:sp>
        <p:nvSpPr>
          <p:cNvPr id="2" name="TextBox 1">
            <a:extLst>
              <a:ext uri="{FF2B5EF4-FFF2-40B4-BE49-F238E27FC236}">
                <a16:creationId xmlns:a16="http://schemas.microsoft.com/office/drawing/2014/main" id="{EE9981DD-F63C-4E5A-B73D-649228E4D340}"/>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AA31FF62-A5E9-24DB-BB82-716BC252FC11}"/>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8" name="TextBox 7">
            <a:extLst>
              <a:ext uri="{FF2B5EF4-FFF2-40B4-BE49-F238E27FC236}">
                <a16:creationId xmlns:a16="http://schemas.microsoft.com/office/drawing/2014/main" id="{A121A3F0-69E6-24CB-906B-CBCCD242A046}"/>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2" name="TextBox 11">
            <a:extLst>
              <a:ext uri="{FF2B5EF4-FFF2-40B4-BE49-F238E27FC236}">
                <a16:creationId xmlns:a16="http://schemas.microsoft.com/office/drawing/2014/main" id="{2AF2E0E0-8ED5-1E6E-0C5F-A8EF2D776640}"/>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3" name="Straight Arrow Connector 12">
            <a:extLst>
              <a:ext uri="{FF2B5EF4-FFF2-40B4-BE49-F238E27FC236}">
                <a16:creationId xmlns:a16="http://schemas.microsoft.com/office/drawing/2014/main" id="{17608B33-8D7C-47CB-41C2-DD5D02A0AD7B}"/>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52C38D-7BC7-B2BF-474D-DEB5FDF3A778}"/>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8B532B-E9DF-95CD-EFFC-0521E12CF3F3}"/>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A46F80-B4AF-A6DC-4F95-E608879D925B}"/>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AA0AB8-0A41-92D9-F7F5-40A1A6043292}"/>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3" name="TextBox 22">
            <a:extLst>
              <a:ext uri="{FF2B5EF4-FFF2-40B4-BE49-F238E27FC236}">
                <a16:creationId xmlns:a16="http://schemas.microsoft.com/office/drawing/2014/main" id="{887E5BBA-72B9-3297-71A2-7E2228AA7DAC}"/>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4" name="Straight Arrow Connector 23">
            <a:extLst>
              <a:ext uri="{FF2B5EF4-FFF2-40B4-BE49-F238E27FC236}">
                <a16:creationId xmlns:a16="http://schemas.microsoft.com/office/drawing/2014/main" id="{75063CBF-D97A-0078-74C4-00135A2559FC}"/>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F16050-9078-2998-5294-0130EB154D20}"/>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27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7B10-69FF-277E-9EB0-278FD6844276}"/>
              </a:ext>
            </a:extLst>
          </p:cNvPr>
          <p:cNvSpPr txBox="1"/>
          <p:nvPr/>
        </p:nvSpPr>
        <p:spPr>
          <a:xfrm>
            <a:off x="98474" y="154745"/>
            <a:ext cx="8518742" cy="369332"/>
          </a:xfrm>
          <a:prstGeom prst="rect">
            <a:avLst/>
          </a:prstGeom>
          <a:noFill/>
        </p:spPr>
        <p:txBody>
          <a:bodyPr wrap="none" rtlCol="0">
            <a:spAutoFit/>
          </a:bodyPr>
          <a:lstStyle/>
          <a:p>
            <a:r>
              <a:rPr lang="en-US" b="1" dirty="0"/>
              <a:t>Question: Does species abundance matter for the decision between selling and eating? </a:t>
            </a:r>
          </a:p>
        </p:txBody>
      </p:sp>
      <p:pic>
        <p:nvPicPr>
          <p:cNvPr id="5" name="Picture 4" descr="Chart, scatter chart&#10;&#10;Description automatically generated">
            <a:extLst>
              <a:ext uri="{FF2B5EF4-FFF2-40B4-BE49-F238E27FC236}">
                <a16:creationId xmlns:a16="http://schemas.microsoft.com/office/drawing/2014/main" id="{9514DAE5-1D9D-8A49-47A6-E684360581DB}"/>
              </a:ext>
            </a:extLst>
          </p:cNvPr>
          <p:cNvPicPr>
            <a:picLocks noChangeAspect="1"/>
          </p:cNvPicPr>
          <p:nvPr/>
        </p:nvPicPr>
        <p:blipFill>
          <a:blip r:embed="rId2"/>
          <a:stretch>
            <a:fillRect/>
          </a:stretch>
        </p:blipFill>
        <p:spPr>
          <a:xfrm>
            <a:off x="4039402" y="1334320"/>
            <a:ext cx="4113196" cy="3329189"/>
          </a:xfrm>
          <a:prstGeom prst="rect">
            <a:avLst/>
          </a:prstGeom>
        </p:spPr>
      </p:pic>
      <p:sp>
        <p:nvSpPr>
          <p:cNvPr id="7" name="TextBox 6">
            <a:extLst>
              <a:ext uri="{FF2B5EF4-FFF2-40B4-BE49-F238E27FC236}">
                <a16:creationId xmlns:a16="http://schemas.microsoft.com/office/drawing/2014/main" id="{CC8E3D3B-1CA2-62C8-6B5C-8BB55831DBAA}"/>
              </a:ext>
            </a:extLst>
          </p:cNvPr>
          <p:cNvSpPr txBox="1"/>
          <p:nvPr/>
        </p:nvSpPr>
        <p:spPr>
          <a:xfrm>
            <a:off x="8277014" y="606033"/>
            <a:ext cx="2871206" cy="646331"/>
          </a:xfrm>
          <a:prstGeom prst="rect">
            <a:avLst/>
          </a:prstGeom>
          <a:noFill/>
        </p:spPr>
        <p:txBody>
          <a:bodyPr wrap="square" rtlCol="0">
            <a:spAutoFit/>
          </a:bodyPr>
          <a:lstStyle/>
          <a:p>
            <a:r>
              <a:rPr lang="en-US" dirty="0"/>
              <a:t>Relative abundance in household catch</a:t>
            </a:r>
          </a:p>
        </p:txBody>
      </p:sp>
      <p:sp>
        <p:nvSpPr>
          <p:cNvPr id="8" name="TextBox 7">
            <a:extLst>
              <a:ext uri="{FF2B5EF4-FFF2-40B4-BE49-F238E27FC236}">
                <a16:creationId xmlns:a16="http://schemas.microsoft.com/office/drawing/2014/main" id="{488CFB3C-E69A-6CD4-3D49-C4F6B6B0ADA3}"/>
              </a:ext>
            </a:extLst>
          </p:cNvPr>
          <p:cNvSpPr txBox="1"/>
          <p:nvPr/>
        </p:nvSpPr>
        <p:spPr>
          <a:xfrm>
            <a:off x="4184496" y="739158"/>
            <a:ext cx="2871206" cy="369332"/>
          </a:xfrm>
          <a:prstGeom prst="rect">
            <a:avLst/>
          </a:prstGeom>
          <a:noFill/>
        </p:spPr>
        <p:txBody>
          <a:bodyPr wrap="square" rtlCol="0">
            <a:spAutoFit/>
          </a:bodyPr>
          <a:lstStyle/>
          <a:p>
            <a:r>
              <a:rPr lang="en-US" dirty="0"/>
              <a:t>Relative abundance in CFR</a:t>
            </a:r>
          </a:p>
        </p:txBody>
      </p:sp>
      <p:pic>
        <p:nvPicPr>
          <p:cNvPr id="11" name="Picture 10" descr="Chart, scatter chart&#10;&#10;Description automatically generated">
            <a:extLst>
              <a:ext uri="{FF2B5EF4-FFF2-40B4-BE49-F238E27FC236}">
                <a16:creationId xmlns:a16="http://schemas.microsoft.com/office/drawing/2014/main" id="{47A29CDA-4CC5-AB47-11AF-9F7C65E38023}"/>
              </a:ext>
            </a:extLst>
          </p:cNvPr>
          <p:cNvPicPr>
            <a:picLocks noChangeAspect="1"/>
          </p:cNvPicPr>
          <p:nvPr/>
        </p:nvPicPr>
        <p:blipFill>
          <a:blip r:embed="rId3"/>
          <a:stretch>
            <a:fillRect/>
          </a:stretch>
        </p:blipFill>
        <p:spPr>
          <a:xfrm>
            <a:off x="0" y="1334319"/>
            <a:ext cx="4113196" cy="3311180"/>
          </a:xfrm>
          <a:prstGeom prst="rect">
            <a:avLst/>
          </a:prstGeom>
        </p:spPr>
      </p:pic>
      <p:pic>
        <p:nvPicPr>
          <p:cNvPr id="13" name="Picture 12" descr="Chart, scatter chart&#10;&#10;Description automatically generated">
            <a:extLst>
              <a:ext uri="{FF2B5EF4-FFF2-40B4-BE49-F238E27FC236}">
                <a16:creationId xmlns:a16="http://schemas.microsoft.com/office/drawing/2014/main" id="{BC5FF984-3247-4CB2-31DE-EA7ECD6CB3E6}"/>
              </a:ext>
            </a:extLst>
          </p:cNvPr>
          <p:cNvPicPr>
            <a:picLocks noChangeAspect="1"/>
          </p:cNvPicPr>
          <p:nvPr/>
        </p:nvPicPr>
        <p:blipFill>
          <a:blip r:embed="rId4"/>
          <a:stretch>
            <a:fillRect/>
          </a:stretch>
        </p:blipFill>
        <p:spPr>
          <a:xfrm>
            <a:off x="8152598" y="1334319"/>
            <a:ext cx="4038500" cy="3329189"/>
          </a:xfrm>
          <a:prstGeom prst="rect">
            <a:avLst/>
          </a:prstGeom>
        </p:spPr>
      </p:pic>
      <p:sp>
        <p:nvSpPr>
          <p:cNvPr id="14" name="TextBox 13">
            <a:extLst>
              <a:ext uri="{FF2B5EF4-FFF2-40B4-BE49-F238E27FC236}">
                <a16:creationId xmlns:a16="http://schemas.microsoft.com/office/drawing/2014/main" id="{06B27029-A258-0D7D-5B7B-9A99CCB4722E}"/>
              </a:ext>
            </a:extLst>
          </p:cNvPr>
          <p:cNvSpPr txBox="1"/>
          <p:nvPr/>
        </p:nvSpPr>
        <p:spPr>
          <a:xfrm>
            <a:off x="233602" y="610657"/>
            <a:ext cx="2871206" cy="646331"/>
          </a:xfrm>
          <a:prstGeom prst="rect">
            <a:avLst/>
          </a:prstGeom>
          <a:noFill/>
        </p:spPr>
        <p:txBody>
          <a:bodyPr wrap="square" rtlCol="0">
            <a:spAutoFit/>
          </a:bodyPr>
          <a:lstStyle/>
          <a:p>
            <a:r>
              <a:rPr lang="en-US" dirty="0"/>
              <a:t>Relative abundance in the system</a:t>
            </a:r>
          </a:p>
        </p:txBody>
      </p:sp>
      <p:pic>
        <p:nvPicPr>
          <p:cNvPr id="16" name="Picture 15" descr="Chart, scatter chart&#10;&#10;Description automatically generated">
            <a:extLst>
              <a:ext uri="{FF2B5EF4-FFF2-40B4-BE49-F238E27FC236}">
                <a16:creationId xmlns:a16="http://schemas.microsoft.com/office/drawing/2014/main" id="{162A60E6-CF88-F003-0189-0DDCC710BCB9}"/>
              </a:ext>
            </a:extLst>
          </p:cNvPr>
          <p:cNvPicPr>
            <a:picLocks noChangeAspect="1"/>
          </p:cNvPicPr>
          <p:nvPr/>
        </p:nvPicPr>
        <p:blipFill>
          <a:blip r:embed="rId5"/>
          <a:stretch>
            <a:fillRect/>
          </a:stretch>
        </p:blipFill>
        <p:spPr>
          <a:xfrm>
            <a:off x="8226392" y="4465909"/>
            <a:ext cx="2921828" cy="2392091"/>
          </a:xfrm>
          <a:prstGeom prst="rect">
            <a:avLst/>
          </a:prstGeom>
        </p:spPr>
      </p:pic>
      <p:sp>
        <p:nvSpPr>
          <p:cNvPr id="18" name="TextBox 17">
            <a:extLst>
              <a:ext uri="{FF2B5EF4-FFF2-40B4-BE49-F238E27FC236}">
                <a16:creationId xmlns:a16="http://schemas.microsoft.com/office/drawing/2014/main" id="{0D555AFD-BBCA-FE58-DF60-B9E5927F7B8E}"/>
              </a:ext>
            </a:extLst>
          </p:cNvPr>
          <p:cNvSpPr txBox="1"/>
          <p:nvPr/>
        </p:nvSpPr>
        <p:spPr>
          <a:xfrm>
            <a:off x="233602" y="4868649"/>
            <a:ext cx="3238941" cy="1477328"/>
          </a:xfrm>
          <a:prstGeom prst="rect">
            <a:avLst/>
          </a:prstGeom>
          <a:noFill/>
        </p:spPr>
        <p:txBody>
          <a:bodyPr wrap="square" rtlCol="0">
            <a:spAutoFit/>
          </a:bodyPr>
          <a:lstStyle/>
          <a:p>
            <a:r>
              <a:rPr lang="en-US" dirty="0"/>
              <a:t>More abundant species appear to be eaten more than sold. Scatter plots may not tell whole story.</a:t>
            </a:r>
          </a:p>
          <a:p>
            <a:r>
              <a:rPr lang="en-US" dirty="0"/>
              <a:t>Next slide unpacks this further.</a:t>
            </a:r>
          </a:p>
        </p:txBody>
      </p:sp>
      <p:pic>
        <p:nvPicPr>
          <p:cNvPr id="20" name="Picture 19" descr="Chart, scatter chart&#10;&#10;Description automatically generated">
            <a:extLst>
              <a:ext uri="{FF2B5EF4-FFF2-40B4-BE49-F238E27FC236}">
                <a16:creationId xmlns:a16="http://schemas.microsoft.com/office/drawing/2014/main" id="{7B80400C-4517-7C49-E2E6-86C9C340CD60}"/>
              </a:ext>
            </a:extLst>
          </p:cNvPr>
          <p:cNvPicPr>
            <a:picLocks noChangeAspect="1"/>
          </p:cNvPicPr>
          <p:nvPr/>
        </p:nvPicPr>
        <p:blipFill>
          <a:blip r:embed="rId6"/>
          <a:stretch>
            <a:fillRect/>
          </a:stretch>
        </p:blipFill>
        <p:spPr>
          <a:xfrm>
            <a:off x="4106472" y="4465909"/>
            <a:ext cx="2899229" cy="2396806"/>
          </a:xfrm>
          <a:prstGeom prst="rect">
            <a:avLst/>
          </a:prstGeom>
        </p:spPr>
      </p:pic>
      <p:sp>
        <p:nvSpPr>
          <p:cNvPr id="21" name="TextBox 20">
            <a:extLst>
              <a:ext uri="{FF2B5EF4-FFF2-40B4-BE49-F238E27FC236}">
                <a16:creationId xmlns:a16="http://schemas.microsoft.com/office/drawing/2014/main" id="{2D152A08-BE38-A7BB-98AD-9DA066E27266}"/>
              </a:ext>
            </a:extLst>
          </p:cNvPr>
          <p:cNvSpPr txBox="1"/>
          <p:nvPr/>
        </p:nvSpPr>
        <p:spPr>
          <a:xfrm>
            <a:off x="7079495" y="4868649"/>
            <a:ext cx="943158" cy="1754326"/>
          </a:xfrm>
          <a:prstGeom prst="rect">
            <a:avLst/>
          </a:prstGeom>
          <a:noFill/>
        </p:spPr>
        <p:txBody>
          <a:bodyPr wrap="square" rtlCol="0">
            <a:spAutoFit/>
          </a:bodyPr>
          <a:lstStyle/>
          <a:p>
            <a:r>
              <a:rPr lang="en-US" sz="1200" dirty="0"/>
              <a:t>Same as above, but with reverse sorting so high abundance is more visible</a:t>
            </a:r>
          </a:p>
        </p:txBody>
      </p:sp>
      <p:sp>
        <p:nvSpPr>
          <p:cNvPr id="22" name="TextBox 21">
            <a:extLst>
              <a:ext uri="{FF2B5EF4-FFF2-40B4-BE49-F238E27FC236}">
                <a16:creationId xmlns:a16="http://schemas.microsoft.com/office/drawing/2014/main" id="{C940CF44-455C-DD03-6CCD-E6DD288D79E8}"/>
              </a:ext>
            </a:extLst>
          </p:cNvPr>
          <p:cNvSpPr txBox="1"/>
          <p:nvPr/>
        </p:nvSpPr>
        <p:spPr>
          <a:xfrm>
            <a:off x="11148220" y="4868649"/>
            <a:ext cx="943158" cy="1754326"/>
          </a:xfrm>
          <a:prstGeom prst="rect">
            <a:avLst/>
          </a:prstGeom>
          <a:noFill/>
        </p:spPr>
        <p:txBody>
          <a:bodyPr wrap="square" rtlCol="0">
            <a:spAutoFit/>
          </a:bodyPr>
          <a:lstStyle/>
          <a:p>
            <a:r>
              <a:rPr lang="en-US" sz="1200" dirty="0"/>
              <a:t>Same as above, but with reverse sorting so high abundance is more visible</a:t>
            </a:r>
          </a:p>
        </p:txBody>
      </p:sp>
    </p:spTree>
    <p:extLst>
      <p:ext uri="{BB962C8B-B14F-4D97-AF65-F5344CB8AC3E}">
        <p14:creationId xmlns:p14="http://schemas.microsoft.com/office/powerpoint/2010/main" val="304880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7B10-69FF-277E-9EB0-278FD6844276}"/>
              </a:ext>
            </a:extLst>
          </p:cNvPr>
          <p:cNvSpPr txBox="1"/>
          <p:nvPr/>
        </p:nvSpPr>
        <p:spPr>
          <a:xfrm>
            <a:off x="98474" y="154745"/>
            <a:ext cx="8518742" cy="369332"/>
          </a:xfrm>
          <a:prstGeom prst="rect">
            <a:avLst/>
          </a:prstGeom>
          <a:noFill/>
        </p:spPr>
        <p:txBody>
          <a:bodyPr wrap="none" rtlCol="0">
            <a:spAutoFit/>
          </a:bodyPr>
          <a:lstStyle/>
          <a:p>
            <a:r>
              <a:rPr lang="en-US" b="1" dirty="0"/>
              <a:t>Question: Does species abundance matter for the decision between selling and eating? </a:t>
            </a:r>
          </a:p>
        </p:txBody>
      </p:sp>
      <p:sp>
        <p:nvSpPr>
          <p:cNvPr id="7" name="TextBox 6">
            <a:extLst>
              <a:ext uri="{FF2B5EF4-FFF2-40B4-BE49-F238E27FC236}">
                <a16:creationId xmlns:a16="http://schemas.microsoft.com/office/drawing/2014/main" id="{CC8E3D3B-1CA2-62C8-6B5C-8BB55831DBAA}"/>
              </a:ext>
            </a:extLst>
          </p:cNvPr>
          <p:cNvSpPr txBox="1"/>
          <p:nvPr/>
        </p:nvSpPr>
        <p:spPr>
          <a:xfrm>
            <a:off x="8277014" y="606033"/>
            <a:ext cx="2871206" cy="646331"/>
          </a:xfrm>
          <a:prstGeom prst="rect">
            <a:avLst/>
          </a:prstGeom>
          <a:noFill/>
        </p:spPr>
        <p:txBody>
          <a:bodyPr wrap="square" rtlCol="0">
            <a:spAutoFit/>
          </a:bodyPr>
          <a:lstStyle/>
          <a:p>
            <a:r>
              <a:rPr lang="en-US" dirty="0"/>
              <a:t>Relative abundance in household catch</a:t>
            </a:r>
          </a:p>
        </p:txBody>
      </p:sp>
      <p:sp>
        <p:nvSpPr>
          <p:cNvPr id="8" name="TextBox 7">
            <a:extLst>
              <a:ext uri="{FF2B5EF4-FFF2-40B4-BE49-F238E27FC236}">
                <a16:creationId xmlns:a16="http://schemas.microsoft.com/office/drawing/2014/main" id="{488CFB3C-E69A-6CD4-3D49-C4F6B6B0ADA3}"/>
              </a:ext>
            </a:extLst>
          </p:cNvPr>
          <p:cNvSpPr txBox="1"/>
          <p:nvPr/>
        </p:nvSpPr>
        <p:spPr>
          <a:xfrm>
            <a:off x="4184496" y="739158"/>
            <a:ext cx="2871206" cy="369332"/>
          </a:xfrm>
          <a:prstGeom prst="rect">
            <a:avLst/>
          </a:prstGeom>
          <a:noFill/>
        </p:spPr>
        <p:txBody>
          <a:bodyPr wrap="square" rtlCol="0">
            <a:spAutoFit/>
          </a:bodyPr>
          <a:lstStyle/>
          <a:p>
            <a:r>
              <a:rPr lang="en-US" dirty="0"/>
              <a:t>Relative abundance in CFR</a:t>
            </a:r>
          </a:p>
        </p:txBody>
      </p:sp>
      <p:sp>
        <p:nvSpPr>
          <p:cNvPr id="14" name="TextBox 13">
            <a:extLst>
              <a:ext uri="{FF2B5EF4-FFF2-40B4-BE49-F238E27FC236}">
                <a16:creationId xmlns:a16="http://schemas.microsoft.com/office/drawing/2014/main" id="{06B27029-A258-0D7D-5B7B-9A99CCB4722E}"/>
              </a:ext>
            </a:extLst>
          </p:cNvPr>
          <p:cNvSpPr txBox="1"/>
          <p:nvPr/>
        </p:nvSpPr>
        <p:spPr>
          <a:xfrm>
            <a:off x="233602" y="610657"/>
            <a:ext cx="2871206" cy="646331"/>
          </a:xfrm>
          <a:prstGeom prst="rect">
            <a:avLst/>
          </a:prstGeom>
          <a:noFill/>
        </p:spPr>
        <p:txBody>
          <a:bodyPr wrap="square" rtlCol="0">
            <a:spAutoFit/>
          </a:bodyPr>
          <a:lstStyle/>
          <a:p>
            <a:r>
              <a:rPr lang="en-US" dirty="0"/>
              <a:t>Relative abundance in the system</a:t>
            </a:r>
          </a:p>
        </p:txBody>
      </p:sp>
      <p:pic>
        <p:nvPicPr>
          <p:cNvPr id="2" name="Picture 1" descr="Chart, scatter chart&#10;&#10;Description automatically generated">
            <a:extLst>
              <a:ext uri="{FF2B5EF4-FFF2-40B4-BE49-F238E27FC236}">
                <a16:creationId xmlns:a16="http://schemas.microsoft.com/office/drawing/2014/main" id="{A99B5A65-358B-7636-4E8E-424BB25B7BBF}"/>
              </a:ext>
            </a:extLst>
          </p:cNvPr>
          <p:cNvPicPr>
            <a:picLocks noChangeAspect="1"/>
          </p:cNvPicPr>
          <p:nvPr/>
        </p:nvPicPr>
        <p:blipFill>
          <a:blip r:embed="rId2"/>
          <a:stretch>
            <a:fillRect/>
          </a:stretch>
        </p:blipFill>
        <p:spPr>
          <a:xfrm>
            <a:off x="108860" y="1334319"/>
            <a:ext cx="2721429" cy="2190788"/>
          </a:xfrm>
          <a:prstGeom prst="rect">
            <a:avLst/>
          </a:prstGeom>
        </p:spPr>
      </p:pic>
      <p:sp>
        <p:nvSpPr>
          <p:cNvPr id="3" name="TextBox 2">
            <a:extLst>
              <a:ext uri="{FF2B5EF4-FFF2-40B4-BE49-F238E27FC236}">
                <a16:creationId xmlns:a16="http://schemas.microsoft.com/office/drawing/2014/main" id="{1A1A799E-E8AD-C58D-C931-144BE2D3AEBE}"/>
              </a:ext>
            </a:extLst>
          </p:cNvPr>
          <p:cNvSpPr txBox="1"/>
          <p:nvPr/>
        </p:nvSpPr>
        <p:spPr>
          <a:xfrm>
            <a:off x="342462" y="3602438"/>
            <a:ext cx="1981200" cy="830997"/>
          </a:xfrm>
          <a:prstGeom prst="rect">
            <a:avLst/>
          </a:prstGeom>
          <a:noFill/>
        </p:spPr>
        <p:txBody>
          <a:bodyPr wrap="square" rtlCol="0">
            <a:spAutoFit/>
          </a:bodyPr>
          <a:lstStyle/>
          <a:p>
            <a:r>
              <a:rPr lang="en-US" sz="1200" dirty="0"/>
              <a:t>Spearman correlation coefficient between abundance and share eaten =  -0.107</a:t>
            </a:r>
          </a:p>
        </p:txBody>
      </p:sp>
      <p:pic>
        <p:nvPicPr>
          <p:cNvPr id="9" name="Picture 8" descr="Chart, line chart&#10;&#10;Description automatically generated">
            <a:extLst>
              <a:ext uri="{FF2B5EF4-FFF2-40B4-BE49-F238E27FC236}">
                <a16:creationId xmlns:a16="http://schemas.microsoft.com/office/drawing/2014/main" id="{5ABFC5BF-D5C7-9335-31E9-52247BA10A95}"/>
              </a:ext>
            </a:extLst>
          </p:cNvPr>
          <p:cNvPicPr>
            <a:picLocks noChangeAspect="1"/>
          </p:cNvPicPr>
          <p:nvPr/>
        </p:nvPicPr>
        <p:blipFill>
          <a:blip r:embed="rId3"/>
          <a:stretch>
            <a:fillRect/>
          </a:stretch>
        </p:blipFill>
        <p:spPr>
          <a:xfrm>
            <a:off x="207333" y="4433435"/>
            <a:ext cx="2676799" cy="2190788"/>
          </a:xfrm>
          <a:prstGeom prst="rect">
            <a:avLst/>
          </a:prstGeom>
        </p:spPr>
      </p:pic>
      <p:pic>
        <p:nvPicPr>
          <p:cNvPr id="12" name="Picture 11" descr="Chart&#10;&#10;Description automatically generated">
            <a:extLst>
              <a:ext uri="{FF2B5EF4-FFF2-40B4-BE49-F238E27FC236}">
                <a16:creationId xmlns:a16="http://schemas.microsoft.com/office/drawing/2014/main" id="{B02DAE3A-2E1E-E997-FB27-A0B42F3EB015}"/>
              </a:ext>
            </a:extLst>
          </p:cNvPr>
          <p:cNvPicPr>
            <a:picLocks noChangeAspect="1"/>
          </p:cNvPicPr>
          <p:nvPr/>
        </p:nvPicPr>
        <p:blipFill>
          <a:blip r:embed="rId4"/>
          <a:stretch>
            <a:fillRect/>
          </a:stretch>
        </p:blipFill>
        <p:spPr>
          <a:xfrm>
            <a:off x="3840437" y="4433434"/>
            <a:ext cx="2693468" cy="2190788"/>
          </a:xfrm>
          <a:prstGeom prst="rect">
            <a:avLst/>
          </a:prstGeom>
        </p:spPr>
      </p:pic>
      <p:pic>
        <p:nvPicPr>
          <p:cNvPr id="15" name="Picture 14" descr="Chart, scatter chart&#10;&#10;Description automatically generated">
            <a:extLst>
              <a:ext uri="{FF2B5EF4-FFF2-40B4-BE49-F238E27FC236}">
                <a16:creationId xmlns:a16="http://schemas.microsoft.com/office/drawing/2014/main" id="{131CF32D-8696-7881-F0AB-FE9D325A3898}"/>
              </a:ext>
            </a:extLst>
          </p:cNvPr>
          <p:cNvPicPr>
            <a:picLocks noChangeAspect="1"/>
          </p:cNvPicPr>
          <p:nvPr/>
        </p:nvPicPr>
        <p:blipFill>
          <a:blip r:embed="rId5"/>
          <a:stretch>
            <a:fillRect/>
          </a:stretch>
        </p:blipFill>
        <p:spPr>
          <a:xfrm>
            <a:off x="4093028" y="1252364"/>
            <a:ext cx="2749160" cy="2272743"/>
          </a:xfrm>
          <a:prstGeom prst="rect">
            <a:avLst/>
          </a:prstGeom>
        </p:spPr>
      </p:pic>
      <p:sp>
        <p:nvSpPr>
          <p:cNvPr id="19" name="TextBox 18">
            <a:extLst>
              <a:ext uri="{FF2B5EF4-FFF2-40B4-BE49-F238E27FC236}">
                <a16:creationId xmlns:a16="http://schemas.microsoft.com/office/drawing/2014/main" id="{D9CB4E22-0369-A8FA-2349-3A37CBB18926}"/>
              </a:ext>
            </a:extLst>
          </p:cNvPr>
          <p:cNvSpPr txBox="1"/>
          <p:nvPr/>
        </p:nvSpPr>
        <p:spPr>
          <a:xfrm>
            <a:off x="4228658" y="3602438"/>
            <a:ext cx="1981200" cy="830997"/>
          </a:xfrm>
          <a:prstGeom prst="rect">
            <a:avLst/>
          </a:prstGeom>
          <a:noFill/>
        </p:spPr>
        <p:txBody>
          <a:bodyPr wrap="square" rtlCol="0">
            <a:spAutoFit/>
          </a:bodyPr>
          <a:lstStyle/>
          <a:p>
            <a:r>
              <a:rPr lang="en-US" sz="1200" dirty="0"/>
              <a:t>Spearman correlation coefficient between abundance and share eaten =  -0.129</a:t>
            </a:r>
          </a:p>
        </p:txBody>
      </p:sp>
      <p:pic>
        <p:nvPicPr>
          <p:cNvPr id="23" name="Picture 22" descr="Chart, line chart&#10;&#10;Description automatically generated">
            <a:extLst>
              <a:ext uri="{FF2B5EF4-FFF2-40B4-BE49-F238E27FC236}">
                <a16:creationId xmlns:a16="http://schemas.microsoft.com/office/drawing/2014/main" id="{71773849-28D6-273A-5CFA-D7F9B961D742}"/>
              </a:ext>
            </a:extLst>
          </p:cNvPr>
          <p:cNvPicPr>
            <a:picLocks noChangeAspect="1"/>
          </p:cNvPicPr>
          <p:nvPr/>
        </p:nvPicPr>
        <p:blipFill>
          <a:blip r:embed="rId6"/>
          <a:stretch>
            <a:fillRect/>
          </a:stretch>
        </p:blipFill>
        <p:spPr>
          <a:xfrm>
            <a:off x="8264583" y="4433435"/>
            <a:ext cx="2680138" cy="2190788"/>
          </a:xfrm>
          <a:prstGeom prst="rect">
            <a:avLst/>
          </a:prstGeom>
        </p:spPr>
      </p:pic>
      <p:sp>
        <p:nvSpPr>
          <p:cNvPr id="24" name="TextBox 23">
            <a:extLst>
              <a:ext uri="{FF2B5EF4-FFF2-40B4-BE49-F238E27FC236}">
                <a16:creationId xmlns:a16="http://schemas.microsoft.com/office/drawing/2014/main" id="{83091A5D-58E2-71D8-818D-D9B7B6D44A88}"/>
              </a:ext>
            </a:extLst>
          </p:cNvPr>
          <p:cNvSpPr txBox="1"/>
          <p:nvPr/>
        </p:nvSpPr>
        <p:spPr>
          <a:xfrm>
            <a:off x="8328507" y="3602437"/>
            <a:ext cx="1981200" cy="830997"/>
          </a:xfrm>
          <a:prstGeom prst="rect">
            <a:avLst/>
          </a:prstGeom>
          <a:noFill/>
        </p:spPr>
        <p:txBody>
          <a:bodyPr wrap="square" rtlCol="0">
            <a:spAutoFit/>
          </a:bodyPr>
          <a:lstStyle/>
          <a:p>
            <a:r>
              <a:rPr lang="en-US" sz="1200" dirty="0"/>
              <a:t>Spearman correlation coefficient between abundance and share eaten =  -0.275</a:t>
            </a:r>
          </a:p>
        </p:txBody>
      </p:sp>
      <p:pic>
        <p:nvPicPr>
          <p:cNvPr id="25" name="Picture 24" descr="Chart, scatter chart&#10;&#10;Description automatically generated">
            <a:extLst>
              <a:ext uri="{FF2B5EF4-FFF2-40B4-BE49-F238E27FC236}">
                <a16:creationId xmlns:a16="http://schemas.microsoft.com/office/drawing/2014/main" id="{EDD0B43A-FE1A-6E77-8474-F56E808711F0}"/>
              </a:ext>
            </a:extLst>
          </p:cNvPr>
          <p:cNvPicPr>
            <a:picLocks noChangeAspect="1"/>
          </p:cNvPicPr>
          <p:nvPr/>
        </p:nvPicPr>
        <p:blipFill>
          <a:blip r:embed="rId7"/>
          <a:stretch>
            <a:fillRect/>
          </a:stretch>
        </p:blipFill>
        <p:spPr>
          <a:xfrm>
            <a:off x="8167320" y="1251790"/>
            <a:ext cx="2871206" cy="2350647"/>
          </a:xfrm>
          <a:prstGeom prst="rect">
            <a:avLst/>
          </a:prstGeom>
        </p:spPr>
      </p:pic>
      <p:pic>
        <p:nvPicPr>
          <p:cNvPr id="29" name="Picture 28" descr="A picture containing chart&#10;&#10;Description automatically generated">
            <a:extLst>
              <a:ext uri="{FF2B5EF4-FFF2-40B4-BE49-F238E27FC236}">
                <a16:creationId xmlns:a16="http://schemas.microsoft.com/office/drawing/2014/main" id="{C2211F35-9720-DD9C-2BE9-7BFA50D09ADD}"/>
              </a:ext>
            </a:extLst>
          </p:cNvPr>
          <p:cNvPicPr>
            <a:picLocks noChangeAspect="1"/>
          </p:cNvPicPr>
          <p:nvPr/>
        </p:nvPicPr>
        <p:blipFill>
          <a:blip r:embed="rId8"/>
          <a:stretch>
            <a:fillRect/>
          </a:stretch>
        </p:blipFill>
        <p:spPr>
          <a:xfrm>
            <a:off x="6345489" y="3352934"/>
            <a:ext cx="7796233" cy="6362943"/>
          </a:xfrm>
          <a:prstGeom prst="rect">
            <a:avLst/>
          </a:prstGeom>
        </p:spPr>
      </p:pic>
      <p:pic>
        <p:nvPicPr>
          <p:cNvPr id="31" name="Picture 30" descr="Chart, scatter chart&#10;&#10;Description automatically generated">
            <a:extLst>
              <a:ext uri="{FF2B5EF4-FFF2-40B4-BE49-F238E27FC236}">
                <a16:creationId xmlns:a16="http://schemas.microsoft.com/office/drawing/2014/main" id="{A9FFC8FE-76F0-4748-BE78-E671C94374E3}"/>
              </a:ext>
            </a:extLst>
          </p:cNvPr>
          <p:cNvPicPr>
            <a:picLocks noChangeAspect="1"/>
          </p:cNvPicPr>
          <p:nvPr/>
        </p:nvPicPr>
        <p:blipFill>
          <a:blip r:embed="rId9"/>
          <a:stretch>
            <a:fillRect/>
          </a:stretch>
        </p:blipFill>
        <p:spPr>
          <a:xfrm>
            <a:off x="6738198" y="535006"/>
            <a:ext cx="4445000" cy="3733800"/>
          </a:xfrm>
          <a:prstGeom prst="rect">
            <a:avLst/>
          </a:prstGeom>
        </p:spPr>
      </p:pic>
    </p:spTree>
    <p:extLst>
      <p:ext uri="{BB962C8B-B14F-4D97-AF65-F5344CB8AC3E}">
        <p14:creationId xmlns:p14="http://schemas.microsoft.com/office/powerpoint/2010/main" val="2479683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6342546-485B-6BA7-CEDB-87BA74EAF36C}"/>
              </a:ext>
            </a:extLst>
          </p:cNvPr>
          <p:cNvPicPr>
            <a:picLocks noChangeAspect="1"/>
          </p:cNvPicPr>
          <p:nvPr/>
        </p:nvPicPr>
        <p:blipFill>
          <a:blip r:embed="rId2"/>
          <a:stretch>
            <a:fillRect/>
          </a:stretch>
        </p:blipFill>
        <p:spPr>
          <a:xfrm>
            <a:off x="916050" y="23120"/>
            <a:ext cx="3944981" cy="2957756"/>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662534" y="2749143"/>
            <a:ext cx="1702673" cy="261610"/>
          </a:xfrm>
          <a:prstGeom prst="rect">
            <a:avLst/>
          </a:prstGeom>
          <a:noFill/>
        </p:spPr>
        <p:txBody>
          <a:bodyPr wrap="square" rtlCol="0">
            <a:spAutoFit/>
          </a:bodyPr>
          <a:lstStyle/>
          <a:p>
            <a:pPr algn="ctr"/>
            <a:r>
              <a:rPr lang="en-US" sz="1100" i="1" dirty="0"/>
              <a:t>Slope = 0.384</a:t>
            </a:r>
          </a:p>
        </p:txBody>
      </p:sp>
      <p:sp>
        <p:nvSpPr>
          <p:cNvPr id="2" name="TextBox 1">
            <a:extLst>
              <a:ext uri="{FF2B5EF4-FFF2-40B4-BE49-F238E27FC236}">
                <a16:creationId xmlns:a16="http://schemas.microsoft.com/office/drawing/2014/main" id="{CE3BAACE-9243-5584-09CE-24B1380A2C91}"/>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FA3D6829-2458-F255-C550-01A0DB6F007D}"/>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2" name="TextBox 11">
            <a:extLst>
              <a:ext uri="{FF2B5EF4-FFF2-40B4-BE49-F238E27FC236}">
                <a16:creationId xmlns:a16="http://schemas.microsoft.com/office/drawing/2014/main" id="{88ADA90B-E961-3BBC-59E4-D50D7A97AFB8}"/>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3" name="TextBox 12">
            <a:extLst>
              <a:ext uri="{FF2B5EF4-FFF2-40B4-BE49-F238E27FC236}">
                <a16:creationId xmlns:a16="http://schemas.microsoft.com/office/drawing/2014/main" id="{F41B9801-B445-A1B5-1EFD-FC1F33F09E19}"/>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4" name="Straight Arrow Connector 13">
            <a:extLst>
              <a:ext uri="{FF2B5EF4-FFF2-40B4-BE49-F238E27FC236}">
                <a16:creationId xmlns:a16="http://schemas.microsoft.com/office/drawing/2014/main" id="{54BEA7D5-5F6F-781C-D9B4-F5BF003258DE}"/>
              </a:ext>
            </a:extLst>
          </p:cNvPr>
          <p:cNvCxnSpPr>
            <a:stCxn id="2" idx="3"/>
          </p:cNvCxnSpPr>
          <p:nvPr/>
        </p:nvCxnSpPr>
        <p:spPr>
          <a:xfrm flipV="1">
            <a:off x="2396358" y="3303223"/>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9D9ABD-465D-9C71-746A-B85282C83661}"/>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67E2B7-E65E-D888-7A5C-FE4A364988A2}"/>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44B812-D778-4F0D-F240-85F3173B5123}"/>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241CAF-A4CA-6275-9BB4-0FE068634267}"/>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5" name="TextBox 24">
            <a:extLst>
              <a:ext uri="{FF2B5EF4-FFF2-40B4-BE49-F238E27FC236}">
                <a16:creationId xmlns:a16="http://schemas.microsoft.com/office/drawing/2014/main" id="{E31B4034-F867-1E0F-6582-AF66300136EA}"/>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6" name="Straight Arrow Connector 25">
            <a:extLst>
              <a:ext uri="{FF2B5EF4-FFF2-40B4-BE49-F238E27FC236}">
                <a16:creationId xmlns:a16="http://schemas.microsoft.com/office/drawing/2014/main" id="{030E28BF-4CAF-F9AE-3729-72F060B0D446}"/>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F31A6E0-2FF3-465D-96BF-6B83BDE661D1}"/>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876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0A37-CA97-FFF6-6E50-0E9959814D68}"/>
              </a:ext>
            </a:extLst>
          </p:cNvPr>
          <p:cNvSpPr>
            <a:spLocks noGrp="1"/>
          </p:cNvSpPr>
          <p:nvPr>
            <p:ph type="title"/>
          </p:nvPr>
        </p:nvSpPr>
        <p:spPr/>
        <p:txBody>
          <a:bodyPr/>
          <a:lstStyle/>
          <a:p>
            <a:r>
              <a:rPr lang="en-US" dirty="0"/>
              <a:t>Sebastian’s thoughts 20220929</a:t>
            </a:r>
          </a:p>
        </p:txBody>
      </p:sp>
      <p:sp>
        <p:nvSpPr>
          <p:cNvPr id="3" name="Content Placeholder 2">
            <a:extLst>
              <a:ext uri="{FF2B5EF4-FFF2-40B4-BE49-F238E27FC236}">
                <a16:creationId xmlns:a16="http://schemas.microsoft.com/office/drawing/2014/main" id="{1DB329CB-E811-E690-38A4-721C07B46DAD}"/>
              </a:ext>
            </a:extLst>
          </p:cNvPr>
          <p:cNvSpPr>
            <a:spLocks noGrp="1"/>
          </p:cNvSpPr>
          <p:nvPr>
            <p:ph idx="1"/>
          </p:nvPr>
        </p:nvSpPr>
        <p:spPr/>
        <p:txBody>
          <a:bodyPr/>
          <a:lstStyle/>
          <a:p>
            <a:r>
              <a:rPr lang="en-US" dirty="0" err="1"/>
              <a:t>Nestedness</a:t>
            </a:r>
            <a:r>
              <a:rPr lang="en-US" dirty="0"/>
              <a:t> is a method</a:t>
            </a:r>
          </a:p>
          <a:p>
            <a:r>
              <a:rPr lang="en-US" dirty="0"/>
              <a:t>Filtering is a process</a:t>
            </a:r>
          </a:p>
          <a:p>
            <a:r>
              <a:rPr lang="en-US" dirty="0"/>
              <a:t>Framing should be around filtering, with </a:t>
            </a:r>
            <a:r>
              <a:rPr lang="en-US" dirty="0" err="1"/>
              <a:t>nestedness</a:t>
            </a:r>
            <a:r>
              <a:rPr lang="en-US" dirty="0"/>
              <a:t> as a tool that we might use to understand it</a:t>
            </a:r>
          </a:p>
          <a:p>
            <a:r>
              <a:rPr lang="en-US"/>
              <a:t>“Community assembly to understand the filters that apply from fish available in the environment to fish available on people’s plates”</a:t>
            </a:r>
            <a:endParaRPr lang="en-US" dirty="0"/>
          </a:p>
        </p:txBody>
      </p:sp>
    </p:spTree>
    <p:extLst>
      <p:ext uri="{BB962C8B-B14F-4D97-AF65-F5344CB8AC3E}">
        <p14:creationId xmlns:p14="http://schemas.microsoft.com/office/powerpoint/2010/main" val="1084008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6042-2207-2062-B33C-78DDA4D91D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00FE8F-E878-D349-C70A-ED3C01CF64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764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DAC8-7F28-5111-AFD7-A310876013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EC86BF-AD43-1761-BE08-456CFC7593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72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886DCF-38A6-3D8B-9827-1D8733F1F222}"/>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5" name="TextBox 4">
            <a:extLst>
              <a:ext uri="{FF2B5EF4-FFF2-40B4-BE49-F238E27FC236}">
                <a16:creationId xmlns:a16="http://schemas.microsoft.com/office/drawing/2014/main" id="{664B4B13-C028-3DDD-E09C-11EAC1F1DAA8}"/>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6" name="TextBox 5">
            <a:extLst>
              <a:ext uri="{FF2B5EF4-FFF2-40B4-BE49-F238E27FC236}">
                <a16:creationId xmlns:a16="http://schemas.microsoft.com/office/drawing/2014/main" id="{DCA63ED4-EB04-4798-FF00-0CA8DE5F53A8}"/>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7" name="TextBox 6">
            <a:extLst>
              <a:ext uri="{FF2B5EF4-FFF2-40B4-BE49-F238E27FC236}">
                <a16:creationId xmlns:a16="http://schemas.microsoft.com/office/drawing/2014/main" id="{1D2A4040-5668-55B0-86D9-7DB3BB41F94E}"/>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9" name="Straight Arrow Connector 8">
            <a:extLst>
              <a:ext uri="{FF2B5EF4-FFF2-40B4-BE49-F238E27FC236}">
                <a16:creationId xmlns:a16="http://schemas.microsoft.com/office/drawing/2014/main" id="{6D089B18-47AD-7326-747A-8CD04619BACB}"/>
              </a:ext>
            </a:extLst>
          </p:cNvPr>
          <p:cNvCxnSpPr>
            <a:stCxn id="4" idx="3"/>
          </p:cNvCxnSpPr>
          <p:nvPr/>
        </p:nvCxnSpPr>
        <p:spPr>
          <a:xfrm flipV="1">
            <a:off x="2396358" y="3303223"/>
            <a:ext cx="1303283" cy="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882864-D593-4FE4-9994-B5E7F54BC21F}"/>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C5F49C-BA65-A188-F8DC-FC1DEBA02744}"/>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55C267-0D87-4E2C-E29B-946624D045C8}"/>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DBDE21-785F-0106-0EAE-E23EFC5575F8}"/>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18" name="TextBox 17">
            <a:extLst>
              <a:ext uri="{FF2B5EF4-FFF2-40B4-BE49-F238E27FC236}">
                <a16:creationId xmlns:a16="http://schemas.microsoft.com/office/drawing/2014/main" id="{2413EA29-CE29-E5E7-3BDA-EEBAB2598972}"/>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19" name="Straight Arrow Connector 18">
            <a:extLst>
              <a:ext uri="{FF2B5EF4-FFF2-40B4-BE49-F238E27FC236}">
                <a16:creationId xmlns:a16="http://schemas.microsoft.com/office/drawing/2014/main" id="{D14AB8CF-926E-C8C8-AEAA-8A62D70EBB99}"/>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DC724F-C12B-EF96-10D2-82845EFC32FD}"/>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15496F2-6794-C9CC-58A5-42AC99B1153E}"/>
              </a:ext>
            </a:extLst>
          </p:cNvPr>
          <p:cNvPicPr>
            <a:picLocks noChangeAspect="1"/>
          </p:cNvPicPr>
          <p:nvPr/>
        </p:nvPicPr>
        <p:blipFill>
          <a:blip r:embed="rId2"/>
          <a:stretch>
            <a:fillRect/>
          </a:stretch>
        </p:blipFill>
        <p:spPr>
          <a:xfrm>
            <a:off x="1078998" y="38033"/>
            <a:ext cx="3938001" cy="2952523"/>
          </a:xfrm>
          <a:prstGeom prst="rect">
            <a:avLst/>
          </a:prstGeom>
        </p:spPr>
      </p:pic>
      <p:pic>
        <p:nvPicPr>
          <p:cNvPr id="24" name="Picture 23">
            <a:extLst>
              <a:ext uri="{FF2B5EF4-FFF2-40B4-BE49-F238E27FC236}">
                <a16:creationId xmlns:a16="http://schemas.microsoft.com/office/drawing/2014/main" id="{A4F2726E-9530-4B0B-90A6-708BE94139F6}"/>
              </a:ext>
            </a:extLst>
          </p:cNvPr>
          <p:cNvPicPr>
            <a:picLocks noChangeAspect="1"/>
          </p:cNvPicPr>
          <p:nvPr/>
        </p:nvPicPr>
        <p:blipFill>
          <a:blip r:embed="rId3"/>
          <a:stretch>
            <a:fillRect/>
          </a:stretch>
        </p:blipFill>
        <p:spPr>
          <a:xfrm>
            <a:off x="1086386" y="3701865"/>
            <a:ext cx="3930614" cy="2946985"/>
          </a:xfrm>
          <a:prstGeom prst="rect">
            <a:avLst/>
          </a:prstGeom>
        </p:spPr>
      </p:pic>
      <p:sp>
        <p:nvSpPr>
          <p:cNvPr id="25" name="TextBox 24">
            <a:extLst>
              <a:ext uri="{FF2B5EF4-FFF2-40B4-BE49-F238E27FC236}">
                <a16:creationId xmlns:a16="http://schemas.microsoft.com/office/drawing/2014/main" id="{6749E04A-1B8E-AFAF-C585-9E2B46B58FDE}"/>
              </a:ext>
            </a:extLst>
          </p:cNvPr>
          <p:cNvSpPr txBox="1"/>
          <p:nvPr/>
        </p:nvSpPr>
        <p:spPr>
          <a:xfrm>
            <a:off x="930675" y="6364616"/>
            <a:ext cx="1702673" cy="261610"/>
          </a:xfrm>
          <a:prstGeom prst="rect">
            <a:avLst/>
          </a:prstGeom>
          <a:noFill/>
        </p:spPr>
        <p:txBody>
          <a:bodyPr wrap="square" rtlCol="0">
            <a:spAutoFit/>
          </a:bodyPr>
          <a:lstStyle/>
          <a:p>
            <a:pPr algn="ctr"/>
            <a:r>
              <a:rPr lang="en-US" sz="1100" i="1" dirty="0"/>
              <a:t>Slope = 0.376</a:t>
            </a:r>
          </a:p>
        </p:txBody>
      </p:sp>
      <p:sp>
        <p:nvSpPr>
          <p:cNvPr id="26" name="TextBox 25">
            <a:extLst>
              <a:ext uri="{FF2B5EF4-FFF2-40B4-BE49-F238E27FC236}">
                <a16:creationId xmlns:a16="http://schemas.microsoft.com/office/drawing/2014/main" id="{C4C7AC84-E92F-8F2A-2E4F-2CA4EB271599}"/>
              </a:ext>
            </a:extLst>
          </p:cNvPr>
          <p:cNvSpPr txBox="1"/>
          <p:nvPr/>
        </p:nvSpPr>
        <p:spPr>
          <a:xfrm>
            <a:off x="930674" y="2773779"/>
            <a:ext cx="1702673" cy="261610"/>
          </a:xfrm>
          <a:prstGeom prst="rect">
            <a:avLst/>
          </a:prstGeom>
          <a:noFill/>
        </p:spPr>
        <p:txBody>
          <a:bodyPr wrap="square" rtlCol="0">
            <a:spAutoFit/>
          </a:bodyPr>
          <a:lstStyle/>
          <a:p>
            <a:pPr algn="ctr"/>
            <a:r>
              <a:rPr lang="en-US" sz="1100" i="1" dirty="0"/>
              <a:t>Slope = 0.486</a:t>
            </a:r>
          </a:p>
        </p:txBody>
      </p:sp>
      <p:sp>
        <p:nvSpPr>
          <p:cNvPr id="2" name="TextBox 1">
            <a:extLst>
              <a:ext uri="{FF2B5EF4-FFF2-40B4-BE49-F238E27FC236}">
                <a16:creationId xmlns:a16="http://schemas.microsoft.com/office/drawing/2014/main" id="{84B991FC-6E9E-E4C1-9556-29C90FB34EEF}"/>
              </a:ext>
            </a:extLst>
          </p:cNvPr>
          <p:cNvSpPr txBox="1"/>
          <p:nvPr/>
        </p:nvSpPr>
        <p:spPr>
          <a:xfrm>
            <a:off x="6096000" y="1306286"/>
            <a:ext cx="3895875" cy="369332"/>
          </a:xfrm>
          <a:prstGeom prst="rect">
            <a:avLst/>
          </a:prstGeom>
          <a:noFill/>
        </p:spPr>
        <p:txBody>
          <a:bodyPr wrap="none" rtlCol="0">
            <a:spAutoFit/>
          </a:bodyPr>
          <a:lstStyle/>
          <a:p>
            <a:r>
              <a:rPr lang="en-US" dirty="0"/>
              <a:t>Color code by CFR type, maybe CFR size</a:t>
            </a:r>
          </a:p>
        </p:txBody>
      </p:sp>
    </p:spTree>
    <p:extLst>
      <p:ext uri="{BB962C8B-B14F-4D97-AF65-F5344CB8AC3E}">
        <p14:creationId xmlns:p14="http://schemas.microsoft.com/office/powerpoint/2010/main" val="413453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114E54A-62C8-80AF-5482-E437B31D8148}"/>
              </a:ext>
            </a:extLst>
          </p:cNvPr>
          <p:cNvPicPr>
            <a:picLocks noChangeAspect="1"/>
          </p:cNvPicPr>
          <p:nvPr/>
        </p:nvPicPr>
        <p:blipFill>
          <a:blip r:embed="rId2"/>
          <a:stretch>
            <a:fillRect/>
          </a:stretch>
        </p:blipFill>
        <p:spPr>
          <a:xfrm>
            <a:off x="1164277" y="0"/>
            <a:ext cx="3769862" cy="2826460"/>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975941" y="2590622"/>
            <a:ext cx="1702673" cy="261610"/>
          </a:xfrm>
          <a:prstGeom prst="rect">
            <a:avLst/>
          </a:prstGeom>
          <a:noFill/>
        </p:spPr>
        <p:txBody>
          <a:bodyPr wrap="square" rtlCol="0">
            <a:spAutoFit/>
          </a:bodyPr>
          <a:lstStyle/>
          <a:p>
            <a:pPr algn="ctr"/>
            <a:r>
              <a:rPr lang="en-US" sz="1100" i="1" dirty="0"/>
              <a:t>Slope = 0.979</a:t>
            </a:r>
          </a:p>
        </p:txBody>
      </p:sp>
      <p:sp>
        <p:nvSpPr>
          <p:cNvPr id="2" name="TextBox 1">
            <a:extLst>
              <a:ext uri="{FF2B5EF4-FFF2-40B4-BE49-F238E27FC236}">
                <a16:creationId xmlns:a16="http://schemas.microsoft.com/office/drawing/2014/main" id="{776FCD88-2730-5750-43B8-E00F5DD9FF29}"/>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09C428C7-389D-191E-C517-1C788D1CFCCE}"/>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2" name="TextBox 11">
            <a:extLst>
              <a:ext uri="{FF2B5EF4-FFF2-40B4-BE49-F238E27FC236}">
                <a16:creationId xmlns:a16="http://schemas.microsoft.com/office/drawing/2014/main" id="{38B7913C-41FC-FFAE-0697-BE008DF617E0}"/>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3" name="TextBox 12">
            <a:extLst>
              <a:ext uri="{FF2B5EF4-FFF2-40B4-BE49-F238E27FC236}">
                <a16:creationId xmlns:a16="http://schemas.microsoft.com/office/drawing/2014/main" id="{8FF18969-34FE-297A-75D7-A26B65417604}"/>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4" name="Straight Arrow Connector 13">
            <a:extLst>
              <a:ext uri="{FF2B5EF4-FFF2-40B4-BE49-F238E27FC236}">
                <a16:creationId xmlns:a16="http://schemas.microsoft.com/office/drawing/2014/main" id="{CC744406-EF1B-3651-8B62-284D33C72032}"/>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B980981-2DC9-BCA7-3521-D7F1F7A88AAA}"/>
              </a:ext>
            </a:extLst>
          </p:cNvPr>
          <p:cNvCxnSpPr>
            <a:cxnSpLocks/>
          </p:cNvCxnSpPr>
          <p:nvPr/>
        </p:nvCxnSpPr>
        <p:spPr>
          <a:xfrm>
            <a:off x="4834756" y="3303223"/>
            <a:ext cx="1261239" cy="593866"/>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243D66-D11B-D9B7-F2B3-5936BCAD0E3B}"/>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455E6C-98B7-C497-3C8B-70CC68721FA9}"/>
              </a:ext>
            </a:extLst>
          </p:cNvPr>
          <p:cNvCxnSpPr>
            <a:cxnSpLocks/>
          </p:cNvCxnSpPr>
          <p:nvPr/>
        </p:nvCxnSpPr>
        <p:spPr>
          <a:xfrm flipV="1">
            <a:off x="4861031" y="2601691"/>
            <a:ext cx="1234964" cy="52811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C009C5-6F6C-31EE-BFFC-00735514C270}"/>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5" name="TextBox 24">
            <a:extLst>
              <a:ext uri="{FF2B5EF4-FFF2-40B4-BE49-F238E27FC236}">
                <a16:creationId xmlns:a16="http://schemas.microsoft.com/office/drawing/2014/main" id="{18066C8E-1146-D7BA-6BAA-ED97A45EDC4D}"/>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6" name="Straight Arrow Connector 25">
            <a:extLst>
              <a:ext uri="{FF2B5EF4-FFF2-40B4-BE49-F238E27FC236}">
                <a16:creationId xmlns:a16="http://schemas.microsoft.com/office/drawing/2014/main" id="{8F078938-5C6F-485C-3041-69CDC32EEF44}"/>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D4085C-E675-76CE-0C9E-CE3217FB91F3}"/>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6A49F73-941A-7A26-232A-259F3C44FBAC}"/>
              </a:ext>
            </a:extLst>
          </p:cNvPr>
          <p:cNvPicPr>
            <a:picLocks noChangeAspect="1"/>
          </p:cNvPicPr>
          <p:nvPr/>
        </p:nvPicPr>
        <p:blipFill>
          <a:blip r:embed="rId3"/>
          <a:stretch>
            <a:fillRect/>
          </a:stretch>
        </p:blipFill>
        <p:spPr>
          <a:xfrm>
            <a:off x="1173983" y="3729563"/>
            <a:ext cx="3760156" cy="2819183"/>
          </a:xfrm>
          <a:prstGeom prst="rect">
            <a:avLst/>
          </a:prstGeom>
        </p:spPr>
      </p:pic>
      <p:sp>
        <p:nvSpPr>
          <p:cNvPr id="33" name="TextBox 32">
            <a:extLst>
              <a:ext uri="{FF2B5EF4-FFF2-40B4-BE49-F238E27FC236}">
                <a16:creationId xmlns:a16="http://schemas.microsoft.com/office/drawing/2014/main" id="{0A98CB7E-1792-FE27-1B0A-84D1C8969162}"/>
              </a:ext>
            </a:extLst>
          </p:cNvPr>
          <p:cNvSpPr txBox="1"/>
          <p:nvPr/>
        </p:nvSpPr>
        <p:spPr>
          <a:xfrm>
            <a:off x="930675" y="6310298"/>
            <a:ext cx="1702673" cy="261610"/>
          </a:xfrm>
          <a:prstGeom prst="rect">
            <a:avLst/>
          </a:prstGeom>
          <a:noFill/>
        </p:spPr>
        <p:txBody>
          <a:bodyPr wrap="square" rtlCol="0">
            <a:spAutoFit/>
          </a:bodyPr>
          <a:lstStyle/>
          <a:p>
            <a:pPr algn="ctr"/>
            <a:r>
              <a:rPr lang="en-US" sz="1100" i="1" dirty="0"/>
              <a:t>Slope = 0.924</a:t>
            </a:r>
          </a:p>
        </p:txBody>
      </p:sp>
    </p:spTree>
    <p:extLst>
      <p:ext uri="{BB962C8B-B14F-4D97-AF65-F5344CB8AC3E}">
        <p14:creationId xmlns:p14="http://schemas.microsoft.com/office/powerpoint/2010/main" val="45134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ECE8758-D172-21FA-7ADA-C9C4B85A92B4}"/>
              </a:ext>
            </a:extLst>
          </p:cNvPr>
          <p:cNvPicPr>
            <a:picLocks noChangeAspect="1"/>
          </p:cNvPicPr>
          <p:nvPr/>
        </p:nvPicPr>
        <p:blipFill>
          <a:blip r:embed="rId2"/>
          <a:stretch>
            <a:fillRect/>
          </a:stretch>
        </p:blipFill>
        <p:spPr>
          <a:xfrm>
            <a:off x="855038" y="2918"/>
            <a:ext cx="4134866" cy="3100123"/>
          </a:xfrm>
          <a:prstGeom prst="rect">
            <a:avLst/>
          </a:prstGeom>
        </p:spPr>
      </p:pic>
      <p:pic>
        <p:nvPicPr>
          <p:cNvPr id="35" name="Picture 34">
            <a:extLst>
              <a:ext uri="{FF2B5EF4-FFF2-40B4-BE49-F238E27FC236}">
                <a16:creationId xmlns:a16="http://schemas.microsoft.com/office/drawing/2014/main" id="{6A3A6700-9C5F-402F-6F51-9259507590C5}"/>
              </a:ext>
            </a:extLst>
          </p:cNvPr>
          <p:cNvPicPr>
            <a:picLocks noChangeAspect="1"/>
          </p:cNvPicPr>
          <p:nvPr/>
        </p:nvPicPr>
        <p:blipFill>
          <a:blip r:embed="rId3"/>
          <a:stretch>
            <a:fillRect/>
          </a:stretch>
        </p:blipFill>
        <p:spPr>
          <a:xfrm>
            <a:off x="908215" y="3607228"/>
            <a:ext cx="4081689" cy="3060253"/>
          </a:xfrm>
          <a:prstGeom prst="rect">
            <a:avLst/>
          </a:prstGeom>
        </p:spPr>
      </p:pic>
      <p:sp>
        <p:nvSpPr>
          <p:cNvPr id="8" name="TextBox 7">
            <a:extLst>
              <a:ext uri="{FF2B5EF4-FFF2-40B4-BE49-F238E27FC236}">
                <a16:creationId xmlns:a16="http://schemas.microsoft.com/office/drawing/2014/main" id="{3EF8AB1E-CA7C-0EE6-D057-22CC5E970360}"/>
              </a:ext>
            </a:extLst>
          </p:cNvPr>
          <p:cNvSpPr txBox="1"/>
          <p:nvPr/>
        </p:nvSpPr>
        <p:spPr>
          <a:xfrm>
            <a:off x="857623" y="6394795"/>
            <a:ext cx="1702673" cy="261610"/>
          </a:xfrm>
          <a:prstGeom prst="rect">
            <a:avLst/>
          </a:prstGeom>
          <a:noFill/>
        </p:spPr>
        <p:txBody>
          <a:bodyPr wrap="square" rtlCol="0">
            <a:spAutoFit/>
          </a:bodyPr>
          <a:lstStyle/>
          <a:p>
            <a:pPr algn="ctr"/>
            <a:r>
              <a:rPr lang="en-US" sz="1100" i="1" dirty="0"/>
              <a:t>Slope = 0.397</a:t>
            </a:r>
          </a:p>
        </p:txBody>
      </p:sp>
      <p:sp>
        <p:nvSpPr>
          <p:cNvPr id="2" name="TextBox 1">
            <a:extLst>
              <a:ext uri="{FF2B5EF4-FFF2-40B4-BE49-F238E27FC236}">
                <a16:creationId xmlns:a16="http://schemas.microsoft.com/office/drawing/2014/main" id="{805E99F1-2612-AEEB-C32A-ECC15A7BC36C}"/>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3" name="TextBox 2">
            <a:extLst>
              <a:ext uri="{FF2B5EF4-FFF2-40B4-BE49-F238E27FC236}">
                <a16:creationId xmlns:a16="http://schemas.microsoft.com/office/drawing/2014/main" id="{FBFF6AFB-53AC-1F2D-39AF-F6476B6C1AF0}"/>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2" name="TextBox 11">
            <a:extLst>
              <a:ext uri="{FF2B5EF4-FFF2-40B4-BE49-F238E27FC236}">
                <a16:creationId xmlns:a16="http://schemas.microsoft.com/office/drawing/2014/main" id="{2B3D6AC0-14B0-7EEE-3EB5-14F7134B6C5C}"/>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3" name="TextBox 12">
            <a:extLst>
              <a:ext uri="{FF2B5EF4-FFF2-40B4-BE49-F238E27FC236}">
                <a16:creationId xmlns:a16="http://schemas.microsoft.com/office/drawing/2014/main" id="{85053A90-35F0-3D5A-D9D5-31E0D990C910}"/>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4" name="Straight Arrow Connector 13">
            <a:extLst>
              <a:ext uri="{FF2B5EF4-FFF2-40B4-BE49-F238E27FC236}">
                <a16:creationId xmlns:a16="http://schemas.microsoft.com/office/drawing/2014/main" id="{90B23DF7-DA43-50C2-6D87-93AA0658F868}"/>
              </a:ext>
            </a:extLst>
          </p:cNvPr>
          <p:cNvCxnSpPr>
            <a:stCxn id="2"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6CFEEE-5D5C-BEC7-58F2-F22964FF3483}"/>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84AB59C-FF65-41E5-5436-884149098B60}"/>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4C0765E-A1FD-4647-2D67-6028402EBCFC}"/>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55010D-BFAD-9D91-5713-8C048F23C35A}"/>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7" name="TextBox 26">
            <a:extLst>
              <a:ext uri="{FF2B5EF4-FFF2-40B4-BE49-F238E27FC236}">
                <a16:creationId xmlns:a16="http://schemas.microsoft.com/office/drawing/2014/main" id="{99E51CA9-AFC1-A13B-B191-7C25BF0800CE}"/>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8" name="Straight Arrow Connector 27">
            <a:extLst>
              <a:ext uri="{FF2B5EF4-FFF2-40B4-BE49-F238E27FC236}">
                <a16:creationId xmlns:a16="http://schemas.microsoft.com/office/drawing/2014/main" id="{E4246283-0165-E8BC-A71A-81284C4524A7}"/>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9CB06F9-DFE0-AC31-A955-A095E9B2065A}"/>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71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7F3422-993B-0389-E9DE-54BFC2AB77A3}"/>
              </a:ext>
            </a:extLst>
          </p:cNvPr>
          <p:cNvSpPr txBox="1"/>
          <p:nvPr/>
        </p:nvSpPr>
        <p:spPr>
          <a:xfrm>
            <a:off x="1366344" y="2980060"/>
            <a:ext cx="1030014" cy="646331"/>
          </a:xfrm>
          <a:prstGeom prst="rect">
            <a:avLst/>
          </a:prstGeom>
          <a:noFill/>
        </p:spPr>
        <p:txBody>
          <a:bodyPr wrap="square" rtlCol="0">
            <a:spAutoFit/>
          </a:bodyPr>
          <a:lstStyle/>
          <a:p>
            <a:r>
              <a:rPr lang="en-US" dirty="0"/>
              <a:t>System diversity</a:t>
            </a:r>
          </a:p>
        </p:txBody>
      </p:sp>
      <p:sp>
        <p:nvSpPr>
          <p:cNvPr id="12" name="TextBox 11">
            <a:extLst>
              <a:ext uri="{FF2B5EF4-FFF2-40B4-BE49-F238E27FC236}">
                <a16:creationId xmlns:a16="http://schemas.microsoft.com/office/drawing/2014/main" id="{62AB748A-00DF-49B3-AD54-5238F6158CF8}"/>
              </a:ext>
            </a:extLst>
          </p:cNvPr>
          <p:cNvSpPr txBox="1"/>
          <p:nvPr/>
        </p:nvSpPr>
        <p:spPr>
          <a:xfrm>
            <a:off x="3799489" y="2980059"/>
            <a:ext cx="1030014" cy="646331"/>
          </a:xfrm>
          <a:prstGeom prst="rect">
            <a:avLst/>
          </a:prstGeom>
          <a:noFill/>
        </p:spPr>
        <p:txBody>
          <a:bodyPr wrap="square" rtlCol="0">
            <a:spAutoFit/>
          </a:bodyPr>
          <a:lstStyle/>
          <a:p>
            <a:r>
              <a:rPr lang="en-US" dirty="0"/>
              <a:t>Catch diversity</a:t>
            </a:r>
          </a:p>
        </p:txBody>
      </p:sp>
      <p:sp>
        <p:nvSpPr>
          <p:cNvPr id="13" name="TextBox 12">
            <a:extLst>
              <a:ext uri="{FF2B5EF4-FFF2-40B4-BE49-F238E27FC236}">
                <a16:creationId xmlns:a16="http://schemas.microsoft.com/office/drawing/2014/main" id="{EACA5655-AD04-7587-A3CB-CB61B9CE8950}"/>
              </a:ext>
            </a:extLst>
          </p:cNvPr>
          <p:cNvSpPr txBox="1"/>
          <p:nvPr/>
        </p:nvSpPr>
        <p:spPr>
          <a:xfrm>
            <a:off x="6164314" y="3621173"/>
            <a:ext cx="1492469" cy="646331"/>
          </a:xfrm>
          <a:prstGeom prst="rect">
            <a:avLst/>
          </a:prstGeom>
          <a:noFill/>
        </p:spPr>
        <p:txBody>
          <a:bodyPr wrap="square" rtlCol="0">
            <a:spAutoFit/>
          </a:bodyPr>
          <a:lstStyle/>
          <a:p>
            <a:r>
              <a:rPr lang="en-US" dirty="0"/>
              <a:t>Consumption diversity</a:t>
            </a:r>
          </a:p>
        </p:txBody>
      </p:sp>
      <p:sp>
        <p:nvSpPr>
          <p:cNvPr id="14" name="TextBox 13">
            <a:extLst>
              <a:ext uri="{FF2B5EF4-FFF2-40B4-BE49-F238E27FC236}">
                <a16:creationId xmlns:a16="http://schemas.microsoft.com/office/drawing/2014/main" id="{23369851-AB88-DD9B-40DE-B5DED2B2C317}"/>
              </a:ext>
            </a:extLst>
          </p:cNvPr>
          <p:cNvSpPr txBox="1"/>
          <p:nvPr/>
        </p:nvSpPr>
        <p:spPr>
          <a:xfrm>
            <a:off x="9023122" y="3621173"/>
            <a:ext cx="1492469" cy="1200329"/>
          </a:xfrm>
          <a:prstGeom prst="rect">
            <a:avLst/>
          </a:prstGeom>
          <a:noFill/>
        </p:spPr>
        <p:txBody>
          <a:bodyPr wrap="square" rtlCol="0">
            <a:spAutoFit/>
          </a:bodyPr>
          <a:lstStyle/>
          <a:p>
            <a:r>
              <a:rPr lang="en-US" dirty="0"/>
              <a:t>Nutrient diversity in household diets</a:t>
            </a:r>
          </a:p>
        </p:txBody>
      </p:sp>
      <p:cxnSp>
        <p:nvCxnSpPr>
          <p:cNvPr id="16" name="Straight Arrow Connector 15">
            <a:extLst>
              <a:ext uri="{FF2B5EF4-FFF2-40B4-BE49-F238E27FC236}">
                <a16:creationId xmlns:a16="http://schemas.microsoft.com/office/drawing/2014/main" id="{49A997B6-1E95-5245-730A-7E61E02D915F}"/>
              </a:ext>
            </a:extLst>
          </p:cNvPr>
          <p:cNvCxnSpPr>
            <a:stCxn id="3" idx="3"/>
          </p:cNvCxnSpPr>
          <p:nvPr/>
        </p:nvCxnSpPr>
        <p:spPr>
          <a:xfrm flipV="1">
            <a:off x="2396358" y="3303223"/>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070B95-53EB-3B0F-7E83-EA0C5E857BA3}"/>
              </a:ext>
            </a:extLst>
          </p:cNvPr>
          <p:cNvCxnSpPr>
            <a:cxnSpLocks/>
          </p:cNvCxnSpPr>
          <p:nvPr/>
        </p:nvCxnSpPr>
        <p:spPr>
          <a:xfrm>
            <a:off x="4834756" y="3303223"/>
            <a:ext cx="1261239" cy="593866"/>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287BD9-0183-89F3-4D32-434416AE2D01}"/>
              </a:ext>
            </a:extLst>
          </p:cNvPr>
          <p:cNvCxnSpPr/>
          <p:nvPr/>
        </p:nvCxnSpPr>
        <p:spPr>
          <a:xfrm flipV="1">
            <a:off x="7688311" y="4017920"/>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2311D7-0ED3-E493-8498-C3699282D82E}"/>
              </a:ext>
            </a:extLst>
          </p:cNvPr>
          <p:cNvCxnSpPr>
            <a:cxnSpLocks/>
          </p:cNvCxnSpPr>
          <p:nvPr/>
        </p:nvCxnSpPr>
        <p:spPr>
          <a:xfrm flipV="1">
            <a:off x="4861031" y="2601691"/>
            <a:ext cx="1234964" cy="528113"/>
          </a:xfrm>
          <a:prstGeom prst="straightConnector1">
            <a:avLst/>
          </a:prstGeom>
          <a:ln w="57150">
            <a:solidFill>
              <a:srgbClr val="79E8D4"/>
            </a:solidFill>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6D36AA4-D828-6825-9646-84EFF4F020E9}"/>
              </a:ext>
            </a:extLst>
          </p:cNvPr>
          <p:cNvSpPr txBox="1"/>
          <p:nvPr/>
        </p:nvSpPr>
        <p:spPr>
          <a:xfrm>
            <a:off x="6095995" y="2352095"/>
            <a:ext cx="1492469" cy="369332"/>
          </a:xfrm>
          <a:prstGeom prst="rect">
            <a:avLst/>
          </a:prstGeom>
          <a:noFill/>
        </p:spPr>
        <p:txBody>
          <a:bodyPr wrap="square" rtlCol="0">
            <a:spAutoFit/>
          </a:bodyPr>
          <a:lstStyle/>
          <a:p>
            <a:r>
              <a:rPr lang="en-US" dirty="0"/>
              <a:t>Sold diversity</a:t>
            </a:r>
          </a:p>
        </p:txBody>
      </p:sp>
      <p:sp>
        <p:nvSpPr>
          <p:cNvPr id="25" name="TextBox 24">
            <a:extLst>
              <a:ext uri="{FF2B5EF4-FFF2-40B4-BE49-F238E27FC236}">
                <a16:creationId xmlns:a16="http://schemas.microsoft.com/office/drawing/2014/main" id="{333A62A5-AFBF-2B23-6BF8-20A7AFBB4C11}"/>
              </a:ext>
            </a:extLst>
          </p:cNvPr>
          <p:cNvSpPr txBox="1"/>
          <p:nvPr/>
        </p:nvSpPr>
        <p:spPr>
          <a:xfrm>
            <a:off x="9023121" y="2022546"/>
            <a:ext cx="1492469" cy="1200329"/>
          </a:xfrm>
          <a:prstGeom prst="rect">
            <a:avLst/>
          </a:prstGeom>
          <a:noFill/>
        </p:spPr>
        <p:txBody>
          <a:bodyPr wrap="square" rtlCol="0">
            <a:spAutoFit/>
          </a:bodyPr>
          <a:lstStyle/>
          <a:p>
            <a:r>
              <a:rPr lang="en-US" dirty="0">
                <a:solidFill>
                  <a:schemeClr val="tx2">
                    <a:lumMod val="40000"/>
                    <a:lumOff val="60000"/>
                  </a:schemeClr>
                </a:solidFill>
              </a:rPr>
              <a:t>Nutrient diversity in the food system</a:t>
            </a:r>
          </a:p>
        </p:txBody>
      </p:sp>
      <p:cxnSp>
        <p:nvCxnSpPr>
          <p:cNvPr id="26" name="Straight Arrow Connector 25">
            <a:extLst>
              <a:ext uri="{FF2B5EF4-FFF2-40B4-BE49-F238E27FC236}">
                <a16:creationId xmlns:a16="http://schemas.microsoft.com/office/drawing/2014/main" id="{3ED8333D-E1C8-0B19-FD7E-76C5A1398BB3}"/>
              </a:ext>
            </a:extLst>
          </p:cNvPr>
          <p:cNvCxnSpPr/>
          <p:nvPr/>
        </p:nvCxnSpPr>
        <p:spPr>
          <a:xfrm flipV="1">
            <a:off x="7651524" y="2536758"/>
            <a:ext cx="1303283" cy="3"/>
          </a:xfrm>
          <a:prstGeom prst="straightConnector1">
            <a:avLst/>
          </a:prstGeom>
          <a:ln w="571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31AF71-F091-574D-E57E-3293C2C7B9F4}"/>
              </a:ext>
            </a:extLst>
          </p:cNvPr>
          <p:cNvCxnSpPr>
            <a:cxnSpLocks/>
          </p:cNvCxnSpPr>
          <p:nvPr/>
        </p:nvCxnSpPr>
        <p:spPr>
          <a:xfrm>
            <a:off x="9412013" y="3224148"/>
            <a:ext cx="0" cy="397025"/>
          </a:xfrm>
          <a:prstGeom prst="straightConnector1">
            <a:avLst/>
          </a:prstGeom>
          <a:ln w="57150">
            <a:solidFill>
              <a:schemeClr val="tx2">
                <a:lumMod val="40000"/>
                <a:lumOff val="6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FAD19F52-BE62-1971-F259-C926A299A0BA}"/>
              </a:ext>
            </a:extLst>
          </p:cNvPr>
          <p:cNvPicPr>
            <a:picLocks noChangeAspect="1"/>
          </p:cNvPicPr>
          <p:nvPr/>
        </p:nvPicPr>
        <p:blipFill>
          <a:blip r:embed="rId2"/>
          <a:stretch>
            <a:fillRect/>
          </a:stretch>
        </p:blipFill>
        <p:spPr>
          <a:xfrm>
            <a:off x="1001498" y="3697078"/>
            <a:ext cx="3973273" cy="2978968"/>
          </a:xfrm>
          <a:prstGeom prst="rect">
            <a:avLst/>
          </a:prstGeom>
        </p:spPr>
      </p:pic>
      <p:pic>
        <p:nvPicPr>
          <p:cNvPr id="34" name="Picture 33">
            <a:extLst>
              <a:ext uri="{FF2B5EF4-FFF2-40B4-BE49-F238E27FC236}">
                <a16:creationId xmlns:a16="http://schemas.microsoft.com/office/drawing/2014/main" id="{3483613E-C6BE-AC54-9735-E4678864C03C}"/>
              </a:ext>
            </a:extLst>
          </p:cNvPr>
          <p:cNvPicPr>
            <a:picLocks noChangeAspect="1"/>
          </p:cNvPicPr>
          <p:nvPr/>
        </p:nvPicPr>
        <p:blipFill>
          <a:blip r:embed="rId3"/>
          <a:stretch>
            <a:fillRect/>
          </a:stretch>
        </p:blipFill>
        <p:spPr>
          <a:xfrm>
            <a:off x="940701" y="48754"/>
            <a:ext cx="3852016" cy="2888056"/>
          </a:xfrm>
          <a:prstGeom prst="rect">
            <a:avLst/>
          </a:prstGeom>
        </p:spPr>
      </p:pic>
      <p:sp>
        <p:nvSpPr>
          <p:cNvPr id="35" name="TextBox 34">
            <a:extLst>
              <a:ext uri="{FF2B5EF4-FFF2-40B4-BE49-F238E27FC236}">
                <a16:creationId xmlns:a16="http://schemas.microsoft.com/office/drawing/2014/main" id="{26701A80-767A-CEDF-FA34-9C090E96C4D8}"/>
              </a:ext>
            </a:extLst>
          </p:cNvPr>
          <p:cNvSpPr txBox="1"/>
          <p:nvPr/>
        </p:nvSpPr>
        <p:spPr>
          <a:xfrm>
            <a:off x="717408" y="2687674"/>
            <a:ext cx="1702673" cy="261610"/>
          </a:xfrm>
          <a:prstGeom prst="rect">
            <a:avLst/>
          </a:prstGeom>
          <a:noFill/>
        </p:spPr>
        <p:txBody>
          <a:bodyPr wrap="square" rtlCol="0">
            <a:spAutoFit/>
          </a:bodyPr>
          <a:lstStyle/>
          <a:p>
            <a:pPr algn="ctr"/>
            <a:r>
              <a:rPr lang="en-US" sz="1100" i="1" dirty="0"/>
              <a:t>Slope = 0.287</a:t>
            </a:r>
          </a:p>
        </p:txBody>
      </p:sp>
      <p:sp>
        <p:nvSpPr>
          <p:cNvPr id="36" name="TextBox 35">
            <a:extLst>
              <a:ext uri="{FF2B5EF4-FFF2-40B4-BE49-F238E27FC236}">
                <a16:creationId xmlns:a16="http://schemas.microsoft.com/office/drawing/2014/main" id="{E8EB2D50-96FD-D0D8-3E57-C8A7E58C9A28}"/>
              </a:ext>
            </a:extLst>
          </p:cNvPr>
          <p:cNvSpPr txBox="1"/>
          <p:nvPr/>
        </p:nvSpPr>
        <p:spPr>
          <a:xfrm>
            <a:off x="753620" y="6430805"/>
            <a:ext cx="1702673" cy="261610"/>
          </a:xfrm>
          <a:prstGeom prst="rect">
            <a:avLst/>
          </a:prstGeom>
          <a:noFill/>
        </p:spPr>
        <p:txBody>
          <a:bodyPr wrap="square" rtlCol="0">
            <a:spAutoFit/>
          </a:bodyPr>
          <a:lstStyle/>
          <a:p>
            <a:pPr algn="ctr"/>
            <a:r>
              <a:rPr lang="en-US" sz="1100" i="1" dirty="0"/>
              <a:t>Slope = 0.493</a:t>
            </a:r>
          </a:p>
        </p:txBody>
      </p:sp>
      <p:sp>
        <p:nvSpPr>
          <p:cNvPr id="4" name="TextBox 3">
            <a:extLst>
              <a:ext uri="{FF2B5EF4-FFF2-40B4-BE49-F238E27FC236}">
                <a16:creationId xmlns:a16="http://schemas.microsoft.com/office/drawing/2014/main" id="{999E3AEA-5493-3410-E747-C66F38D76EA1}"/>
              </a:ext>
            </a:extLst>
          </p:cNvPr>
          <p:cNvSpPr txBox="1"/>
          <p:nvPr/>
        </p:nvSpPr>
        <p:spPr>
          <a:xfrm>
            <a:off x="5606143" y="346652"/>
            <a:ext cx="6096000" cy="1477328"/>
          </a:xfrm>
          <a:prstGeom prst="rect">
            <a:avLst/>
          </a:prstGeom>
          <a:noFill/>
        </p:spPr>
        <p:txBody>
          <a:bodyPr wrap="square">
            <a:spAutoFit/>
          </a:bodyPr>
          <a:lstStyle/>
          <a:p>
            <a:r>
              <a:rPr lang="en-US" dirty="0"/>
              <a:t>Key point: </a:t>
            </a:r>
          </a:p>
          <a:p>
            <a:r>
              <a:rPr lang="en-US" dirty="0"/>
              <a:t>Sold species are selective. </a:t>
            </a:r>
          </a:p>
          <a:p>
            <a:r>
              <a:rPr lang="en-US" dirty="0"/>
              <a:t>Catch and consumption are in lock step. Much accounting includes only sold, which isn't as linked to what is in the ecosystem. </a:t>
            </a:r>
            <a:r>
              <a:rPr lang="en-US" dirty="0" err="1"/>
              <a:t>Disprefered</a:t>
            </a:r>
            <a:r>
              <a:rPr lang="en-US" dirty="0"/>
              <a:t> sale species are underrecognized</a:t>
            </a:r>
          </a:p>
        </p:txBody>
      </p:sp>
    </p:spTree>
    <p:extLst>
      <p:ext uri="{BB962C8B-B14F-4D97-AF65-F5344CB8AC3E}">
        <p14:creationId xmlns:p14="http://schemas.microsoft.com/office/powerpoint/2010/main" val="1581030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 schematic&#10;&#10;Description automatically generated">
            <a:extLst>
              <a:ext uri="{FF2B5EF4-FFF2-40B4-BE49-F238E27FC236}">
                <a16:creationId xmlns:a16="http://schemas.microsoft.com/office/drawing/2014/main" id="{A23FAFFD-03AC-2440-D0FA-DE52A9D68049}"/>
              </a:ext>
            </a:extLst>
          </p:cNvPr>
          <p:cNvPicPr>
            <a:picLocks noChangeAspect="1"/>
          </p:cNvPicPr>
          <p:nvPr/>
        </p:nvPicPr>
        <p:blipFill>
          <a:blip r:embed="rId2"/>
          <a:stretch>
            <a:fillRect/>
          </a:stretch>
        </p:blipFill>
        <p:spPr>
          <a:xfrm>
            <a:off x="140973" y="1152996"/>
            <a:ext cx="5515109" cy="4551907"/>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EE744731-8873-3514-3172-B52C8C1F13AD}"/>
              </a:ext>
            </a:extLst>
          </p:cNvPr>
          <p:cNvPicPr>
            <a:picLocks noChangeAspect="1"/>
          </p:cNvPicPr>
          <p:nvPr/>
        </p:nvPicPr>
        <p:blipFill>
          <a:blip r:embed="rId3"/>
          <a:stretch>
            <a:fillRect/>
          </a:stretch>
        </p:blipFill>
        <p:spPr>
          <a:xfrm>
            <a:off x="6177240" y="1152995"/>
            <a:ext cx="5963725" cy="4484233"/>
          </a:xfrm>
          <a:prstGeom prst="rect">
            <a:avLst/>
          </a:prstGeom>
        </p:spPr>
      </p:pic>
      <p:sp>
        <p:nvSpPr>
          <p:cNvPr id="2" name="TextBox 1">
            <a:extLst>
              <a:ext uri="{FF2B5EF4-FFF2-40B4-BE49-F238E27FC236}">
                <a16:creationId xmlns:a16="http://schemas.microsoft.com/office/drawing/2014/main" id="{982BEFEC-61C4-0ACD-CA4A-CD0D4EF14402}"/>
              </a:ext>
            </a:extLst>
          </p:cNvPr>
          <p:cNvSpPr txBox="1"/>
          <p:nvPr/>
        </p:nvSpPr>
        <p:spPr>
          <a:xfrm>
            <a:off x="1045029" y="391886"/>
            <a:ext cx="5123518" cy="369332"/>
          </a:xfrm>
          <a:prstGeom prst="rect">
            <a:avLst/>
          </a:prstGeom>
          <a:noFill/>
        </p:spPr>
        <p:txBody>
          <a:bodyPr wrap="none" rtlCol="0">
            <a:spAutoFit/>
          </a:bodyPr>
          <a:lstStyle/>
          <a:p>
            <a:r>
              <a:rPr lang="en-US" dirty="0"/>
              <a:t>Get rid of legend. Color points by number of species.</a:t>
            </a:r>
          </a:p>
        </p:txBody>
      </p:sp>
    </p:spTree>
    <p:extLst>
      <p:ext uri="{BB962C8B-B14F-4D97-AF65-F5344CB8AC3E}">
        <p14:creationId xmlns:p14="http://schemas.microsoft.com/office/powerpoint/2010/main" val="347582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2813-BC7B-B3D2-1AE1-EE9AA70F17C1}"/>
              </a:ext>
            </a:extLst>
          </p:cNvPr>
          <p:cNvSpPr>
            <a:spLocks noGrp="1"/>
          </p:cNvSpPr>
          <p:nvPr>
            <p:ph type="title"/>
          </p:nvPr>
        </p:nvSpPr>
        <p:spPr>
          <a:xfrm>
            <a:off x="563880" y="68145"/>
            <a:ext cx="10515600" cy="1325563"/>
          </a:xfrm>
        </p:spPr>
        <p:txBody>
          <a:bodyPr/>
          <a:lstStyle/>
          <a:p>
            <a:r>
              <a:rPr lang="en-US" dirty="0"/>
              <a:t>New slides as of 10/27</a:t>
            </a:r>
          </a:p>
        </p:txBody>
      </p:sp>
      <p:sp>
        <p:nvSpPr>
          <p:cNvPr id="4" name="TextBox 3">
            <a:extLst>
              <a:ext uri="{FF2B5EF4-FFF2-40B4-BE49-F238E27FC236}">
                <a16:creationId xmlns:a16="http://schemas.microsoft.com/office/drawing/2014/main" id="{A2D0AD8B-B981-EA12-5C1C-4F9BB00ABEAE}"/>
              </a:ext>
            </a:extLst>
          </p:cNvPr>
          <p:cNvSpPr txBox="1"/>
          <p:nvPr/>
        </p:nvSpPr>
        <p:spPr>
          <a:xfrm>
            <a:off x="563880" y="1372987"/>
            <a:ext cx="11064240" cy="5416868"/>
          </a:xfrm>
          <a:prstGeom prst="rect">
            <a:avLst/>
          </a:prstGeom>
          <a:noFill/>
        </p:spPr>
        <p:txBody>
          <a:bodyPr wrap="square" rtlCol="0">
            <a:spAutoFit/>
          </a:bodyPr>
          <a:lstStyle/>
          <a:p>
            <a:r>
              <a:rPr lang="en-US" dirty="0"/>
              <a:t>Terminology for the next few slides</a:t>
            </a:r>
          </a:p>
          <a:p>
            <a:endParaRPr lang="en-US" dirty="0"/>
          </a:p>
          <a:p>
            <a:r>
              <a:rPr lang="en-US" dirty="0"/>
              <a:t>“Relationship of interest”: </a:t>
            </a:r>
          </a:p>
          <a:p>
            <a:pPr marL="800100" lvl="1" indent="-342900">
              <a:buFont typeface="Arial" panose="020B0604020202020204" pitchFamily="34" charset="0"/>
              <a:buChar char="•"/>
            </a:pPr>
            <a:r>
              <a:rPr lang="en-US" dirty="0"/>
              <a:t>Relationship 1: System diversity and catch diversity</a:t>
            </a:r>
          </a:p>
          <a:p>
            <a:pPr marL="800100" lvl="1" indent="-342900">
              <a:buFont typeface="Arial" panose="020B0604020202020204" pitchFamily="34" charset="0"/>
              <a:buChar char="•"/>
            </a:pPr>
            <a:r>
              <a:rPr lang="en-US" dirty="0"/>
              <a:t>Relationship 2: Catch diversity and consumption diversity</a:t>
            </a:r>
          </a:p>
          <a:p>
            <a:pPr marL="800100" lvl="1" indent="-342900">
              <a:buFont typeface="Arial" panose="020B0604020202020204" pitchFamily="34" charset="0"/>
              <a:buChar char="•"/>
            </a:pPr>
            <a:r>
              <a:rPr lang="en-US" dirty="0"/>
              <a:t>Relationship 3: Catch diversity and sold diversity</a:t>
            </a:r>
          </a:p>
          <a:p>
            <a:endParaRPr lang="en-US" dirty="0"/>
          </a:p>
          <a:p>
            <a:r>
              <a:rPr lang="en-US" dirty="0"/>
              <a:t>“Specifications”: </a:t>
            </a:r>
          </a:p>
          <a:p>
            <a:r>
              <a:rPr lang="en-US" dirty="0"/>
              <a:t>Four specifications: </a:t>
            </a:r>
          </a:p>
          <a:p>
            <a:pPr marL="800100" lvl="1" indent="-342900">
              <a:buFont typeface="+mj-lt"/>
              <a:buAutoNum type="arabicPeriod"/>
            </a:pPr>
            <a:r>
              <a:rPr lang="en-US" dirty="0"/>
              <a:t>Base (no controls)—just core predictor in relationship of interest</a:t>
            </a:r>
          </a:p>
          <a:p>
            <a:pPr marL="800100" lvl="1" indent="-342900">
              <a:buFont typeface="+mj-lt"/>
              <a:buAutoNum type="arabicPeriod"/>
            </a:pPr>
            <a:r>
              <a:rPr lang="en-US" dirty="0"/>
              <a:t>HH characteristics</a:t>
            </a:r>
          </a:p>
          <a:p>
            <a:pPr marL="800100" lvl="1" indent="-342900">
              <a:buFont typeface="+mj-lt"/>
              <a:buAutoNum type="arabicPeriod"/>
            </a:pPr>
            <a:r>
              <a:rPr lang="en-US" dirty="0"/>
              <a:t>Add market distance</a:t>
            </a:r>
          </a:p>
          <a:p>
            <a:pPr marL="800100" lvl="1" indent="-342900">
              <a:buFont typeface="+mj-lt"/>
              <a:buAutoNum type="arabicPeriod"/>
            </a:pPr>
            <a:r>
              <a:rPr lang="en-US" dirty="0"/>
              <a:t>Interact market distance</a:t>
            </a:r>
          </a:p>
          <a:p>
            <a:pPr marL="800100" lvl="1" indent="-342900">
              <a:buFont typeface="+mj-lt"/>
              <a:buAutoNum type="arabicPeriod"/>
            </a:pPr>
            <a:endParaRPr lang="en-US" dirty="0"/>
          </a:p>
          <a:p>
            <a:r>
              <a:rPr lang="en-US" dirty="0"/>
              <a:t>I only show two tables in the next few slides as examples, but I have run all combos of relationships of interest and specifications using species count and Shannon index (12 tables total) and can show you anything you’re interested in. For all relationships of interest, I test whether different specifications change the magnitude of the coefficient on the core predictor across specifications (spoiler: they never do). </a:t>
            </a:r>
          </a:p>
          <a:p>
            <a:endParaRPr lang="en-US" sz="2200" dirty="0"/>
          </a:p>
        </p:txBody>
      </p:sp>
    </p:spTree>
    <p:extLst>
      <p:ext uri="{BB962C8B-B14F-4D97-AF65-F5344CB8AC3E}">
        <p14:creationId xmlns:p14="http://schemas.microsoft.com/office/powerpoint/2010/main" val="34613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45B112-7D9E-30EF-F89B-A364F24AA22E}"/>
              </a:ext>
            </a:extLst>
          </p:cNvPr>
          <p:cNvPicPr>
            <a:picLocks noChangeAspect="1"/>
          </p:cNvPicPr>
          <p:nvPr/>
        </p:nvPicPr>
        <p:blipFill>
          <a:blip r:embed="rId2"/>
          <a:stretch>
            <a:fillRect/>
          </a:stretch>
        </p:blipFill>
        <p:spPr>
          <a:xfrm>
            <a:off x="0" y="0"/>
            <a:ext cx="7974670" cy="6720840"/>
          </a:xfrm>
          <a:prstGeom prst="rect">
            <a:avLst/>
          </a:prstGeom>
        </p:spPr>
      </p:pic>
      <p:sp>
        <p:nvSpPr>
          <p:cNvPr id="9" name="TextBox 8">
            <a:extLst>
              <a:ext uri="{FF2B5EF4-FFF2-40B4-BE49-F238E27FC236}">
                <a16:creationId xmlns:a16="http://schemas.microsoft.com/office/drawing/2014/main" id="{9A5A71BB-B08F-A316-71DB-EDE003758ED9}"/>
              </a:ext>
            </a:extLst>
          </p:cNvPr>
          <p:cNvSpPr txBox="1"/>
          <p:nvPr/>
        </p:nvSpPr>
        <p:spPr>
          <a:xfrm>
            <a:off x="8629650" y="994410"/>
            <a:ext cx="2831170" cy="3939540"/>
          </a:xfrm>
          <a:prstGeom prst="rect">
            <a:avLst/>
          </a:prstGeom>
          <a:noFill/>
        </p:spPr>
        <p:txBody>
          <a:bodyPr wrap="square" rtlCol="0">
            <a:spAutoFit/>
          </a:bodyPr>
          <a:lstStyle/>
          <a:p>
            <a:r>
              <a:rPr lang="en-US" dirty="0"/>
              <a:t>Household characteristics included in current models (bold in table):</a:t>
            </a:r>
          </a:p>
          <a:p>
            <a:pPr marL="285750" indent="-285750">
              <a:buFont typeface="Arial" panose="020B0604020202020204" pitchFamily="34" charset="0"/>
              <a:buChar char="•"/>
            </a:pPr>
            <a:r>
              <a:rPr lang="en-US" sz="1400" dirty="0"/>
              <a:t>Number of household members (household size)</a:t>
            </a:r>
          </a:p>
          <a:p>
            <a:pPr marL="285750" indent="-285750">
              <a:buFont typeface="Arial" panose="020B0604020202020204" pitchFamily="34" charset="0"/>
              <a:buChar char="•"/>
            </a:pPr>
            <a:r>
              <a:rPr lang="en-US" sz="1400" dirty="0"/>
              <a:t>Maximum educational attainment of any household member in years</a:t>
            </a:r>
          </a:p>
          <a:p>
            <a:pPr marL="285750" indent="-285750">
              <a:buFont typeface="Arial" panose="020B0604020202020204" pitchFamily="34" charset="0"/>
              <a:buChar char="•"/>
            </a:pPr>
            <a:r>
              <a:rPr lang="en-US" sz="1400" dirty="0"/>
              <a:t>Household amenities asset index (housing materials </a:t>
            </a:r>
            <a:r>
              <a:rPr lang="en-US" sz="1400" dirty="0" err="1"/>
              <a:t>etc</a:t>
            </a:r>
            <a:r>
              <a:rPr lang="en-US" sz="1400" dirty="0"/>
              <a:t>)</a:t>
            </a:r>
          </a:p>
          <a:p>
            <a:pPr marL="285750" indent="-285750">
              <a:buFont typeface="Arial" panose="020B0604020202020204" pitchFamily="34" charset="0"/>
              <a:buChar char="•"/>
            </a:pPr>
            <a:r>
              <a:rPr lang="en-US" sz="1400" dirty="0"/>
              <a:t>Livelihood asset index (includes fishing gear, agricultural equipment, </a:t>
            </a:r>
            <a:r>
              <a:rPr lang="en-US" sz="1400" dirty="0" err="1"/>
              <a:t>etc</a:t>
            </a:r>
            <a:r>
              <a:rPr lang="en-US" sz="1400" dirty="0"/>
              <a:t>)</a:t>
            </a:r>
          </a:p>
          <a:p>
            <a:pPr marL="285750" indent="-285750">
              <a:buFont typeface="Arial" panose="020B0604020202020204" pitchFamily="34" charset="0"/>
              <a:buChar char="•"/>
            </a:pPr>
            <a:r>
              <a:rPr lang="en-US" sz="1400" dirty="0"/>
              <a:t>Distance to nearest city (among Battambang, </a:t>
            </a:r>
            <a:r>
              <a:rPr lang="en-US" sz="1400" dirty="0" err="1"/>
              <a:t>Pursat</a:t>
            </a:r>
            <a:r>
              <a:rPr lang="en-US" sz="1400" dirty="0"/>
              <a:t>, Kampong Thom and </a:t>
            </a:r>
            <a:r>
              <a:rPr lang="en-US" sz="1400" dirty="0" err="1"/>
              <a:t>Siem</a:t>
            </a:r>
            <a:r>
              <a:rPr lang="en-US" sz="1400" dirty="0"/>
              <a:t> Reap) as a proxy for distance to market. </a:t>
            </a:r>
          </a:p>
        </p:txBody>
      </p:sp>
    </p:spTree>
    <p:extLst>
      <p:ext uri="{BB962C8B-B14F-4D97-AF65-F5344CB8AC3E}">
        <p14:creationId xmlns:p14="http://schemas.microsoft.com/office/powerpoint/2010/main" val="1124737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34486</TotalTime>
  <Words>1058</Words>
  <Application>Microsoft Macintosh PowerPoint</Application>
  <PresentationFormat>Widescreen</PresentationFormat>
  <Paragraphs>156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slides as of 10/27</vt:lpstr>
      <vt:lpstr>PowerPoint Presentation</vt:lpstr>
      <vt:lpstr>PowerPoint Presentation</vt:lpstr>
      <vt:lpstr>PowerPoint Presentation</vt:lpstr>
      <vt:lpstr>PowerPoint Presentation</vt:lpstr>
      <vt:lpstr>Past graphs and notes…</vt:lpstr>
      <vt:lpstr>PowerPoint Presentation</vt:lpstr>
      <vt:lpstr>PowerPoint Presentation</vt:lpstr>
      <vt:lpstr>PowerPoint Presentation</vt:lpstr>
      <vt:lpstr>PowerPoint Presentation</vt:lpstr>
      <vt:lpstr>PowerPoint Presentation</vt:lpstr>
      <vt:lpstr>PowerPoint Presentation</vt:lpstr>
      <vt:lpstr>Sebastian’s thoughts 20220929</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Rose Bageant</dc:creator>
  <cp:lastModifiedBy>Elizabeth Rose Bageant</cp:lastModifiedBy>
  <cp:revision>18</cp:revision>
  <dcterms:created xsi:type="dcterms:W3CDTF">2022-08-30T17:46:00Z</dcterms:created>
  <dcterms:modified xsi:type="dcterms:W3CDTF">2022-10-27T19:17:47Z</dcterms:modified>
</cp:coreProperties>
</file>